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57" r:id="rId3"/>
    <p:sldId id="263" r:id="rId4"/>
    <p:sldId id="277" r:id="rId5"/>
    <p:sldId id="259" r:id="rId6"/>
    <p:sldId id="276" r:id="rId7"/>
    <p:sldId id="261" r:id="rId8"/>
    <p:sldId id="269" r:id="rId9"/>
    <p:sldId id="279" r:id="rId10"/>
    <p:sldId id="262" r:id="rId11"/>
    <p:sldId id="270" r:id="rId12"/>
    <p:sldId id="272" r:id="rId13"/>
    <p:sldId id="275" r:id="rId14"/>
    <p:sldId id="278" r:id="rId15"/>
    <p:sldId id="265" r:id="rId16"/>
    <p:sldId id="281" r:id="rId17"/>
    <p:sldId id="282" r:id="rId18"/>
    <p:sldId id="264" r:id="rId19"/>
    <p:sldId id="266" r:id="rId20"/>
    <p:sldId id="274" r:id="rId21"/>
    <p:sldId id="280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Anderson" initials="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23" d="100"/>
          <a:sy n="123" d="100"/>
        </p:scale>
        <p:origin x="120" y="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5E1F8-A783-4C12-B6DB-408AE1FC77D2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1420-8CA9-4791-A401-9C1252ED74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40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2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2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2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2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9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92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92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3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8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8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6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64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6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69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69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1420-8CA9-4791-A401-9C1252ED74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E6D-8C4E-4E47-BC23-4F4C1966AEC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1644-FC9D-4A1C-AF12-EF320C5058D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E6D-8C4E-4E47-BC23-4F4C1966AEC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1644-FC9D-4A1C-AF12-EF320C5058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E6D-8C4E-4E47-BC23-4F4C1966AEC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1644-FC9D-4A1C-AF12-EF320C5058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E6D-8C4E-4E47-BC23-4F4C1966AEC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1644-FC9D-4A1C-AF12-EF320C5058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E6D-8C4E-4E47-BC23-4F4C1966AEC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1644-FC9D-4A1C-AF12-EF320C5058D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E6D-8C4E-4E47-BC23-4F4C1966AEC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1644-FC9D-4A1C-AF12-EF320C5058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E6D-8C4E-4E47-BC23-4F4C1966AEC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1644-FC9D-4A1C-AF12-EF320C5058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E6D-8C4E-4E47-BC23-4F4C1966AEC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1644-FC9D-4A1C-AF12-EF320C5058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E6D-8C4E-4E47-BC23-4F4C1966AEC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1644-FC9D-4A1C-AF12-EF320C5058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E6D-8C4E-4E47-BC23-4F4C1966AEC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1644-FC9D-4A1C-AF12-EF320C5058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E6D-8C4E-4E47-BC23-4F4C1966AEC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D41644-FC9D-4A1C-AF12-EF320C5058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B29E6D-8C4E-4E47-BC23-4F4C1966AEC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D41644-FC9D-4A1C-AF12-EF320C5058D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7" b="526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7699" y="190500"/>
            <a:ext cx="7848600" cy="6477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+mj-lt"/>
              </a:rPr>
              <a:t>MEMS Devices, Sensors, etc.</a:t>
            </a:r>
          </a:p>
          <a:p>
            <a:pPr algn="ctr"/>
            <a:r>
              <a:rPr lang="en-US" sz="2800" dirty="0" smtClean="0">
                <a:latin typeface="+mj-lt"/>
              </a:rPr>
              <a:t>EE 4611</a:t>
            </a:r>
          </a:p>
          <a:p>
            <a:pPr algn="ctr"/>
            <a:r>
              <a:rPr lang="en-US" sz="2800" dirty="0" smtClean="0">
                <a:latin typeface="+mj-lt"/>
              </a:rPr>
              <a:t>Mark Anderson</a:t>
            </a:r>
          </a:p>
          <a:p>
            <a:pPr algn="ctr"/>
            <a:r>
              <a:rPr lang="en-US" sz="2800" dirty="0" smtClean="0">
                <a:latin typeface="+mj-lt"/>
              </a:rPr>
              <a:t>4/22/2015</a:t>
            </a:r>
          </a:p>
          <a:p>
            <a:pPr algn="ctr"/>
            <a:endParaRPr lang="en-US" sz="2800" dirty="0" smtClean="0">
              <a:latin typeface="+mj-lt"/>
            </a:endParaRPr>
          </a:p>
          <a:p>
            <a:pPr algn="ctr"/>
            <a:endParaRPr lang="en-US" sz="2800" dirty="0" smtClean="0">
              <a:latin typeface="+mj-lt"/>
            </a:endParaRPr>
          </a:p>
          <a:p>
            <a:pPr algn="ctr"/>
            <a:r>
              <a:rPr lang="en-US" sz="3600" dirty="0">
                <a:latin typeface="+mj-lt"/>
              </a:rPr>
              <a:t>Abstract:</a:t>
            </a:r>
          </a:p>
          <a:p>
            <a:pPr algn="ctr"/>
            <a:r>
              <a:rPr lang="en-US" sz="2800" dirty="0">
                <a:latin typeface="+mj-lt"/>
              </a:rPr>
              <a:t>This report introduces MEMS and general classifications of MEMS. Examples of MEMS devices, sensors, and applications will be </a:t>
            </a:r>
            <a:r>
              <a:rPr lang="en-US" sz="2800" dirty="0" smtClean="0">
                <a:latin typeface="+mj-lt"/>
              </a:rPr>
              <a:t>given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along with a look at the past and a glimpse into the future of MEMS. </a:t>
            </a:r>
            <a:endParaRPr lang="en-US" sz="2800" dirty="0">
              <a:latin typeface="+mj-lt"/>
            </a:endParaRPr>
          </a:p>
          <a:p>
            <a:pPr algn="ctr"/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91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842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MEMS Devices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369127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Some are just scaled down versions of other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Use electric or electromagnetic principles to control mechanical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Commonly used in groups rather than individually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32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MEMS Devices - Micromirror Array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9149"/>
            <a:ext cx="5986841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9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MEMS Devices - Micromirror Array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6324" r="52315" b="5445"/>
          <a:stretch/>
        </p:blipFill>
        <p:spPr bwMode="auto">
          <a:xfrm>
            <a:off x="5660571" y="3265713"/>
            <a:ext cx="3106058" cy="303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3043"/>
            <a:ext cx="525134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9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MEMS Devices - Micromirror Array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40862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80" y="2591665"/>
            <a:ext cx="424409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2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MEMS Devices - Micromirror Array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68852"/>
            <a:ext cx="4560332" cy="456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11486" y="2971800"/>
            <a:ext cx="3969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DLP Pico Projector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~$300 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6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842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Some MEMS Applications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7696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Vehicle Airbags (Accelerometers)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DLP Projector (Micromirror Array)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Cellphone Microphones (Microphone)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Blood Pressure Monitor (Pressure Sensor)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Digestible Camera (Camera Module)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Printers (</a:t>
            </a:r>
            <a:r>
              <a:rPr lang="en-US" sz="3200" dirty="0" err="1" smtClean="0">
                <a:latin typeface="+mj-lt"/>
              </a:rPr>
              <a:t>Printheads</a:t>
            </a:r>
            <a:r>
              <a:rPr lang="en-US" sz="3200" dirty="0" smtClean="0">
                <a:latin typeface="+mj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Image Stabilization (Accelerometers)</a:t>
            </a:r>
          </a:p>
          <a:p>
            <a:pPr algn="ctr"/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85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842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Some MEMS Applications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207125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24945" y="26670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Google Smart Contact (Glucometer)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2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842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Some MEMS Applications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34290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+mj-lt"/>
              </a:rPr>
              <a:t>Microchain</a:t>
            </a:r>
            <a:r>
              <a:rPr lang="en-US" sz="3200" dirty="0" smtClean="0">
                <a:latin typeface="+mj-lt"/>
              </a:rPr>
              <a:t> Drive</a:t>
            </a:r>
          </a:p>
          <a:p>
            <a:pPr algn="ctr"/>
            <a:r>
              <a:rPr lang="en-US" sz="3200" dirty="0" smtClean="0">
                <a:latin typeface="+mj-lt"/>
              </a:rPr>
              <a:t>(</a:t>
            </a:r>
            <a:r>
              <a:rPr lang="en-US" sz="3200" dirty="0" err="1" smtClean="0">
                <a:latin typeface="+mj-lt"/>
              </a:rPr>
              <a:t>Microchain</a:t>
            </a:r>
            <a:r>
              <a:rPr lang="en-US" sz="3200" dirty="0" smtClean="0">
                <a:latin typeface="+mj-lt"/>
              </a:rPr>
              <a:t> &amp; Gears)</a:t>
            </a:r>
            <a:endParaRPr lang="en-US" sz="3200" dirty="0">
              <a:latin typeface="+mj-lt"/>
            </a:endParaRPr>
          </a:p>
        </p:txBody>
      </p:sp>
      <p:pic>
        <p:nvPicPr>
          <p:cNvPr id="2052" name="Picture 4" descr="http://www.sandia.gov/media/NewsRel/NR2002/images/jpg/chai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5687360" cy="391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842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Future of MEMS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Shrinking Devices – Low Power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Medicine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Robots &amp; Drones</a:t>
            </a:r>
            <a:endParaRPr lang="en-US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Cheaper Devices – Mass Production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Internet of Things (IoT)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Improving Quality – Better MEMS Technologies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Expanding Applications – New MEMS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044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842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Summary/Conclusion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9382" y="24384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The sizes of MEMS can range from millimeters to less than a micrometer.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MEMS use up small amounts of space and power.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MEMS are mass produced and are getting cheaper.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Some MEMS are smaller versions of other systems.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MEMS have a wide variety of applications.</a:t>
            </a:r>
          </a:p>
        </p:txBody>
      </p:sp>
    </p:spTree>
    <p:extLst>
      <p:ext uri="{BB962C8B-B14F-4D97-AF65-F5344CB8AC3E}">
        <p14:creationId xmlns:p14="http://schemas.microsoft.com/office/powerpoint/2010/main" val="5393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27" y="609600"/>
            <a:ext cx="7772400" cy="8842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2355272"/>
            <a:ext cx="525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What are MEMS?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History of MEMS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MEMS Sensors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MEMS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Some MEMS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Future of MEMS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Summary/Conclusion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00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842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8686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Slide 1</a:t>
            </a:r>
          </a:p>
          <a:p>
            <a:r>
              <a:rPr lang="en-US" sz="2000" dirty="0">
                <a:latin typeface="+mj-lt"/>
              </a:rPr>
              <a:t>Photo: http://</a:t>
            </a:r>
            <a:r>
              <a:rPr lang="en-US" sz="2000" dirty="0" smtClean="0">
                <a:latin typeface="+mj-lt"/>
              </a:rPr>
              <a:t>qcn.stanford.edu/wp-content/uploads/2011/11/Kionix_MEMS_cross_branded.jpg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Slide 3</a:t>
            </a:r>
          </a:p>
          <a:p>
            <a:r>
              <a:rPr lang="en-US" sz="2000" dirty="0">
                <a:latin typeface="+mj-lt"/>
              </a:rPr>
              <a:t>https://</a:t>
            </a:r>
            <a:r>
              <a:rPr lang="en-US" sz="2000" dirty="0" smtClean="0">
                <a:latin typeface="+mj-lt"/>
              </a:rPr>
              <a:t>www.mems-exchange.org/MEMS/what-is.html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Slide 6</a:t>
            </a:r>
          </a:p>
          <a:p>
            <a:r>
              <a:rPr lang="en-US" sz="2000" dirty="0">
                <a:latin typeface="+mj-lt"/>
              </a:rPr>
              <a:t>http://</a:t>
            </a:r>
            <a:r>
              <a:rPr lang="en-US" sz="2000" dirty="0" smtClean="0">
                <a:latin typeface="+mj-lt"/>
              </a:rPr>
              <a:t>www.analog.com/library/analogdialogue/archives/43-02/mems_microphones.html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Slides 7 &amp; 8</a:t>
            </a:r>
          </a:p>
          <a:p>
            <a:r>
              <a:rPr lang="en-US" sz="2000" dirty="0">
                <a:latin typeface="+mj-lt"/>
              </a:rPr>
              <a:t>J. </a:t>
            </a:r>
            <a:r>
              <a:rPr lang="en-US" sz="2000" dirty="0" err="1">
                <a:latin typeface="+mj-lt"/>
              </a:rPr>
              <a:t>Xie</a:t>
            </a:r>
            <a:r>
              <a:rPr lang="en-US" sz="2000" dirty="0">
                <a:latin typeface="+mj-lt"/>
              </a:rPr>
              <a:t>, M. Song, W. Yuan, “A High Sensitivity Micromachined Accelerometer with an Enhanced Inertial Mass SOI MEMS Process,” NW </a:t>
            </a:r>
            <a:r>
              <a:rPr lang="en-US" sz="2000" dirty="0" err="1">
                <a:latin typeface="+mj-lt"/>
              </a:rPr>
              <a:t>Polytech</a:t>
            </a:r>
            <a:r>
              <a:rPr lang="en-US" sz="2000" dirty="0">
                <a:latin typeface="+mj-lt"/>
              </a:rPr>
              <a:t>. Univ. &amp; Key Lab. Of Micro/Nano Sys. for Aerospace, Xi’an, China, April </a:t>
            </a:r>
            <a:r>
              <a:rPr lang="en-US" sz="2000" dirty="0" smtClean="0">
                <a:latin typeface="+mj-lt"/>
              </a:rPr>
              <a:t>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Slide 9</a:t>
            </a:r>
          </a:p>
          <a:p>
            <a:r>
              <a:rPr lang="en-US" sz="2000" dirty="0">
                <a:latin typeface="+mj-lt"/>
              </a:rPr>
              <a:t>http://www.amazon.com/ADXL335-Accelerometer-angular-transducer-Arduino/dp/B00UPT24NW/ref=sr_1_6?s=industrial&amp;ie=UTF8&amp;qid=1429115969&amp;sr=1-6&amp;keywords=accelerometer</a:t>
            </a:r>
          </a:p>
          <a:p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2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842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Slide 11</a:t>
            </a:r>
          </a:p>
          <a:p>
            <a:r>
              <a:rPr lang="en-US" sz="2000" dirty="0">
                <a:latin typeface="+mj-lt"/>
              </a:rPr>
              <a:t>https://</a:t>
            </a:r>
            <a:r>
              <a:rPr lang="en-US" sz="2000" dirty="0" smtClean="0">
                <a:latin typeface="+mj-lt"/>
              </a:rPr>
              <a:t>www.kth.se/en/ees/omskolan/organisation/avdelningar/mst/research/optics/mirrors-1.56919  </a:t>
            </a: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Slides 12 &amp; 13</a:t>
            </a:r>
          </a:p>
          <a:p>
            <a:r>
              <a:rPr lang="en-US" sz="2000" dirty="0">
                <a:latin typeface="+mj-lt"/>
              </a:rPr>
              <a:t>W. O. Davis, R. Sprague, J. Miller, “MEMS-Based Pico Projector Display,” </a:t>
            </a:r>
            <a:r>
              <a:rPr lang="en-US" sz="2000" dirty="0" err="1">
                <a:latin typeface="+mj-lt"/>
              </a:rPr>
              <a:t>Microvision</a:t>
            </a:r>
            <a:r>
              <a:rPr lang="en-US" sz="2000" dirty="0">
                <a:latin typeface="+mj-lt"/>
              </a:rPr>
              <a:t>, Inc., Redmond, WA, August </a:t>
            </a:r>
            <a:r>
              <a:rPr lang="en-US" sz="2000" dirty="0" smtClean="0">
                <a:latin typeface="+mj-lt"/>
              </a:rPr>
              <a:t>2008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Slide 14</a:t>
            </a:r>
          </a:p>
          <a:p>
            <a:r>
              <a:rPr lang="en-US" sz="2000" dirty="0">
                <a:latin typeface="+mj-lt"/>
              </a:rPr>
              <a:t>http://</a:t>
            </a:r>
            <a:r>
              <a:rPr lang="en-US" sz="2000" dirty="0" smtClean="0">
                <a:latin typeface="+mj-lt"/>
              </a:rPr>
              <a:t>www.amazon.com/AAXA-P3-X-Projector-Minutes-Mini-HDMI/dp/B005TAXENQ/ref=sr_1_7?s=electronics&amp;ie=UTF8&amp;qid=1429135740&amp;sr=1-7&amp;keywords=pico+projector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Slide 16</a:t>
            </a:r>
          </a:p>
          <a:p>
            <a:r>
              <a:rPr lang="en-US" sz="2000" dirty="0">
                <a:latin typeface="+mj-lt"/>
              </a:rPr>
              <a:t>http://time.com/3758763/google-smart-contact-lens</a:t>
            </a:r>
            <a:r>
              <a:rPr lang="en-US" sz="2000" dirty="0" smtClean="0">
                <a:latin typeface="+mj-lt"/>
              </a:rPr>
              <a:t>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Slide 17</a:t>
            </a:r>
          </a:p>
          <a:p>
            <a:r>
              <a:rPr lang="en-US" sz="2000" dirty="0">
                <a:latin typeface="+mj-lt"/>
              </a:rPr>
              <a:t>http://</a:t>
            </a:r>
            <a:r>
              <a:rPr lang="en-US" sz="2000" dirty="0" smtClean="0">
                <a:latin typeface="+mj-lt"/>
              </a:rPr>
              <a:t>www.sandia.gov/media/NewsRel/NR2002/chain.htm </a:t>
            </a:r>
          </a:p>
          <a:p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  <a:p>
            <a:pPr algn="ctr"/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99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842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0164" y="26670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What makes a MEMS device a MEMS device?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Size range of MEMS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Examples of MEMS devices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Benefits of MEMS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Wide variety of applications for MEMS devices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8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1722" y="6488668"/>
            <a:ext cx="156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Photo: http://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685800"/>
            <a:ext cx="7772400" cy="88423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What are MEMS?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570038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Micro-Electro-Mechanical Systems (MEMS)</a:t>
            </a:r>
          </a:p>
          <a:p>
            <a:pPr algn="ctr"/>
            <a:endParaRPr lang="en-US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Miniaturized mechanical and electro-mechanical elements (devices and structures)</a:t>
            </a:r>
            <a:endParaRPr lang="en-US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Sizes range from millimeters to fractions of micrometers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Some parts of the device have some sort of mechanical functionality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A.K.A. Microsystems Technology or Micromachined Devices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9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1722" y="6488668"/>
            <a:ext cx="156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Photo: http://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685800"/>
            <a:ext cx="7772400" cy="88423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(Very Brief) History of MEMS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8288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1959 - Richard Feynman, There’s Plenty of Room at the Bottom</a:t>
            </a:r>
          </a:p>
          <a:p>
            <a:pPr algn="ctr"/>
            <a:endParaRPr lang="en-US" sz="3200" dirty="0" smtClean="0">
              <a:latin typeface="+mj-lt"/>
            </a:endParaRPr>
          </a:p>
          <a:p>
            <a:pPr algn="ctr"/>
            <a:r>
              <a:rPr lang="en-US" sz="3200" dirty="0" smtClean="0">
                <a:latin typeface="+mj-lt"/>
              </a:rPr>
              <a:t>1965 - Harvey C. </a:t>
            </a:r>
            <a:r>
              <a:rPr lang="en-US" sz="3200" dirty="0" err="1" smtClean="0">
                <a:latin typeface="+mj-lt"/>
              </a:rPr>
              <a:t>Nathanson</a:t>
            </a:r>
            <a:r>
              <a:rPr lang="en-US" sz="3200" dirty="0" smtClean="0">
                <a:latin typeface="+mj-lt"/>
              </a:rPr>
              <a:t>, Microelectronic Frequency Selective Apparatus, US Patent 3413573</a:t>
            </a:r>
          </a:p>
          <a:p>
            <a:pPr algn="ctr"/>
            <a:r>
              <a:rPr lang="en-US" sz="3200" dirty="0" smtClean="0">
                <a:latin typeface="+mj-lt"/>
              </a:rPr>
              <a:t> </a:t>
            </a:r>
          </a:p>
          <a:p>
            <a:pPr algn="ctr"/>
            <a:r>
              <a:rPr lang="en-US" sz="3200" dirty="0">
                <a:latin typeface="+mj-lt"/>
              </a:rPr>
              <a:t>1982 - Kurt Petersen, Silicon as a Mechanical Material</a:t>
            </a:r>
          </a:p>
          <a:p>
            <a:pPr algn="ctr"/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23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842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MEMS Sensors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3622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Turn physical phenomena into measurable electrical signals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Most (if not all) incorporate circuitry/components to interpret electrical signals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Some have no moving parts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17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609600"/>
            <a:ext cx="8686800" cy="88423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MEMS Sensors - Accelerometer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58" y="1676400"/>
            <a:ext cx="6630084" cy="461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5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842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MEMS Sensors - Accelerometer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679606" cy="517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50000" r="18909"/>
          <a:stretch/>
        </p:blipFill>
        <p:spPr bwMode="auto">
          <a:xfrm rot="16200000">
            <a:off x="5264729" y="2964871"/>
            <a:ext cx="3491346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6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842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MEMS Sensors - Accelerometer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"/>
          <a:stretch/>
        </p:blipFill>
        <p:spPr bwMode="auto">
          <a:xfrm>
            <a:off x="228600" y="1524000"/>
            <a:ext cx="8639060" cy="435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7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842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MEMS Sensors - Accelerometer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2743200"/>
            <a:ext cx="39693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Analog Output Accelerometer Module</a:t>
            </a:r>
          </a:p>
          <a:p>
            <a:pPr algn="ctr"/>
            <a:r>
              <a:rPr lang="en-US" sz="3200" dirty="0" smtClean="0">
                <a:latin typeface="+mj-lt"/>
              </a:rPr>
              <a:t>$2.70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96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1360</TotalTime>
  <Words>594</Words>
  <Application>Microsoft Office PowerPoint</Application>
  <PresentationFormat>On-screen Show (4:3)</PresentationFormat>
  <Paragraphs>125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Flow</vt:lpstr>
      <vt:lpstr>PowerPoint Presentation</vt:lpstr>
      <vt:lpstr>Overview</vt:lpstr>
      <vt:lpstr>PowerPoint Presentation</vt:lpstr>
      <vt:lpstr>PowerPoint Presentation</vt:lpstr>
      <vt:lpstr>MEMS Sensors</vt:lpstr>
      <vt:lpstr>PowerPoint Presentation</vt:lpstr>
      <vt:lpstr>MEMS Sensors - Accelerometer</vt:lpstr>
      <vt:lpstr>MEMS Sensors - Accelerometer</vt:lpstr>
      <vt:lpstr>MEMS Sensors - Accelerometer</vt:lpstr>
      <vt:lpstr>MEMS Devices</vt:lpstr>
      <vt:lpstr>MEMS Devices - Micromirror Array</vt:lpstr>
      <vt:lpstr>MEMS Devices - Micromirror Array</vt:lpstr>
      <vt:lpstr>MEMS Devices - Micromirror Array</vt:lpstr>
      <vt:lpstr>MEMS Devices - Micromirror Array</vt:lpstr>
      <vt:lpstr>Some MEMS Applications</vt:lpstr>
      <vt:lpstr>Some MEMS Applications</vt:lpstr>
      <vt:lpstr>Some MEMS Applications</vt:lpstr>
      <vt:lpstr>Future of MEMS</vt:lpstr>
      <vt:lpstr>Summary/Conclusion</vt:lpstr>
      <vt:lpstr>References</vt:lpstr>
      <vt:lpstr>References</vt:lpstr>
      <vt:lpstr>Concepts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Anderson</dc:creator>
  <cp:lastModifiedBy>Stan</cp:lastModifiedBy>
  <cp:revision>67</cp:revision>
  <dcterms:created xsi:type="dcterms:W3CDTF">2015-04-11T03:35:54Z</dcterms:created>
  <dcterms:modified xsi:type="dcterms:W3CDTF">2015-04-20T13:32:03Z</dcterms:modified>
</cp:coreProperties>
</file>