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5" r:id="rId4"/>
    <p:sldId id="263" r:id="rId5"/>
    <p:sldId id="266" r:id="rId6"/>
    <p:sldId id="268" r:id="rId7"/>
    <p:sldId id="267" r:id="rId8"/>
    <p:sldId id="270" r:id="rId9"/>
    <p:sldId id="264" r:id="rId10"/>
    <p:sldId id="272" r:id="rId11"/>
    <p:sldId id="271" r:id="rId12"/>
    <p:sldId id="274" r:id="rId13"/>
    <p:sldId id="273" r:id="rId14"/>
    <p:sldId id="275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esystems.com/en-us/our-company/inc-businesses/electronic-systems/product-sites/space-products-and-processi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5" y="804144"/>
            <a:ext cx="5089525" cy="15391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Radiation Hardness in Semiconductors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825" y="2343330"/>
            <a:ext cx="1708150" cy="1126283"/>
          </a:xfrm>
        </p:spPr>
        <p:txBody>
          <a:bodyPr/>
          <a:lstStyle/>
          <a:p>
            <a:r>
              <a:rPr lang="en-US" dirty="0" smtClean="0"/>
              <a:t>Chris Bankers</a:t>
            </a:r>
          </a:p>
          <a:p>
            <a:r>
              <a:rPr lang="en-US" dirty="0" smtClean="0"/>
              <a:t>4/29/2016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5" y="342900"/>
            <a:ext cx="46101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9111" y="3882516"/>
            <a:ext cx="4906963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Abstract: </a:t>
            </a:r>
            <a:r>
              <a:rPr lang="en-US" sz="1400" dirty="0" smtClean="0"/>
              <a:t>The effects of radiation can be permanently damaging to a device. Failure of these circuits can result in the loss of multi-million dollar products and human life. To diminish radiation effects, “</a:t>
            </a:r>
            <a:r>
              <a:rPr lang="en-US" sz="1400" dirty="0" err="1" smtClean="0"/>
              <a:t>Radhard</a:t>
            </a:r>
            <a:r>
              <a:rPr lang="en-US" sz="1400" dirty="0" smtClean="0"/>
              <a:t>” devices have been fabricated and used in several industries. We will discuss how radiation effects devices, how these effects can be prevented, and some real world  </a:t>
            </a:r>
            <a:r>
              <a:rPr lang="en-US" sz="1400" dirty="0" err="1" smtClean="0"/>
              <a:t>Radhard</a:t>
            </a:r>
            <a:r>
              <a:rPr lang="en-US" sz="1400" dirty="0" smtClean="0"/>
              <a:t> devices used today.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550" y="595535"/>
            <a:ext cx="9741950" cy="1280890"/>
          </a:xfrm>
        </p:spPr>
        <p:txBody>
          <a:bodyPr/>
          <a:lstStyle/>
          <a:p>
            <a:r>
              <a:rPr lang="en-US" u="sng" dirty="0" smtClean="0"/>
              <a:t>More Physical Rad-Hardening Techniques: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5649" y="1415534"/>
            <a:ext cx="9465725" cy="508635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anufacturing </a:t>
            </a:r>
            <a:r>
              <a:rPr lang="en-US" b="1" dirty="0">
                <a:solidFill>
                  <a:srgbClr val="FF0000"/>
                </a:solidFill>
              </a:rPr>
              <a:t>on insulating substrates</a:t>
            </a:r>
            <a:r>
              <a:rPr lang="en-US" dirty="0"/>
              <a:t> instead of the </a:t>
            </a:r>
            <a:r>
              <a:rPr lang="en-US" dirty="0" smtClean="0"/>
              <a:t>standard commercial</a:t>
            </a:r>
            <a:r>
              <a:rPr lang="en-US" dirty="0"/>
              <a:t> semiconductor wafers.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Silicon </a:t>
            </a:r>
            <a:r>
              <a:rPr lang="en-US" dirty="0"/>
              <a:t>on insulator (SOI) and </a:t>
            </a:r>
            <a:r>
              <a:rPr lang="en-US" dirty="0" smtClean="0"/>
              <a:t>on sapphire</a:t>
            </a:r>
            <a:r>
              <a:rPr lang="en-US" dirty="0"/>
              <a:t> (SOS) </a:t>
            </a:r>
            <a:r>
              <a:rPr lang="en-US" dirty="0" smtClean="0"/>
              <a:t>are used frequently</a:t>
            </a:r>
            <a:r>
              <a:rPr lang="en-US" sz="1200" dirty="0" smtClean="0"/>
              <a:t>.</a:t>
            </a:r>
            <a:endParaRPr lang="en-US" sz="1800" dirty="0" smtClean="0"/>
          </a:p>
          <a:p>
            <a:r>
              <a:rPr lang="en-US" dirty="0" smtClean="0"/>
              <a:t>Using </a:t>
            </a:r>
            <a:r>
              <a:rPr lang="en-US" b="1" dirty="0" smtClean="0">
                <a:solidFill>
                  <a:srgbClr val="FF0000"/>
                </a:solidFill>
              </a:rPr>
              <a:t>Bipolar </a:t>
            </a:r>
            <a:r>
              <a:rPr lang="en-US" b="1" dirty="0">
                <a:solidFill>
                  <a:srgbClr val="FF0000"/>
                </a:solidFill>
              </a:rPr>
              <a:t>integrated circuits </a:t>
            </a:r>
            <a:r>
              <a:rPr lang="en-US" dirty="0" smtClean="0"/>
              <a:t>since they </a:t>
            </a:r>
            <a:r>
              <a:rPr lang="en-US" dirty="0"/>
              <a:t>have higher radiation </a:t>
            </a:r>
            <a:r>
              <a:rPr lang="en-US" dirty="0" smtClean="0"/>
              <a:t>tolerances </a:t>
            </a:r>
            <a:r>
              <a:rPr lang="en-US" dirty="0"/>
              <a:t>than CMOS circuits. </a:t>
            </a:r>
            <a:r>
              <a:rPr lang="en-US" i="1" dirty="0" smtClean="0">
                <a:latin typeface="Calibri" panose="020F0502020204030204" pitchFamily="34" charset="0"/>
              </a:rPr>
              <a:t>(Remember MOS’s are sensitive to Ionization)</a:t>
            </a:r>
          </a:p>
          <a:p>
            <a:pPr lvl="1"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low-power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Schottky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(LS) 5400 series can withstand 1000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krad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, and ECL devices can withstand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10,000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krad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n-US" dirty="0" smtClean="0"/>
              <a:t>Choosing a </a:t>
            </a:r>
            <a:r>
              <a:rPr lang="en-US" b="1" dirty="0" smtClean="0">
                <a:solidFill>
                  <a:srgbClr val="FF0000"/>
                </a:solidFill>
              </a:rPr>
              <a:t>substrate with a </a:t>
            </a:r>
            <a:r>
              <a:rPr lang="en-US" b="1" dirty="0">
                <a:solidFill>
                  <a:srgbClr val="FF0000"/>
                </a:solidFill>
              </a:rPr>
              <a:t>wide band gap</a:t>
            </a:r>
            <a:r>
              <a:rPr lang="en-US" dirty="0"/>
              <a:t>, which gives it higher tolerance to deep-level </a:t>
            </a:r>
            <a:r>
              <a:rPr lang="en-US" dirty="0" smtClean="0"/>
              <a:t>defects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 </a:t>
            </a:r>
            <a:r>
              <a:rPr lang="en-US" dirty="0" smtClean="0"/>
              <a:t>(Ex: silicon </a:t>
            </a:r>
            <a:r>
              <a:rPr lang="en-US" dirty="0"/>
              <a:t>carbide or gallium </a:t>
            </a:r>
            <a:r>
              <a:rPr lang="en-US" dirty="0" smtClean="0"/>
              <a:t>nitride)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Shielding the </a:t>
            </a:r>
            <a:r>
              <a:rPr lang="en-US" b="1" dirty="0">
                <a:solidFill>
                  <a:srgbClr val="FF0000"/>
                </a:solidFill>
              </a:rPr>
              <a:t>chips </a:t>
            </a:r>
            <a:r>
              <a:rPr lang="en-US" b="1" dirty="0" smtClean="0">
                <a:solidFill>
                  <a:srgbClr val="FF0000"/>
                </a:solidFill>
              </a:rPr>
              <a:t>themselves with</a:t>
            </a:r>
            <a:r>
              <a:rPr lang="en-US" b="1" dirty="0">
                <a:solidFill>
                  <a:srgbClr val="FF0000"/>
                </a:solidFill>
              </a:rPr>
              <a:t> depleted </a:t>
            </a:r>
            <a:r>
              <a:rPr lang="en-US" b="1" dirty="0" smtClean="0">
                <a:solidFill>
                  <a:srgbClr val="FF0000"/>
                </a:solidFill>
              </a:rPr>
              <a:t>boron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(boron-10 naturally</a:t>
            </a:r>
            <a:r>
              <a:rPr lang="en-US" dirty="0"/>
              <a:t> captures </a:t>
            </a:r>
            <a:r>
              <a:rPr lang="en-US" dirty="0" smtClean="0"/>
              <a:t>neutrons).</a:t>
            </a:r>
          </a:p>
          <a:p>
            <a:endParaRPr lang="en-US" dirty="0"/>
          </a:p>
          <a:p>
            <a:r>
              <a:rPr lang="en-US" dirty="0" smtClean="0"/>
              <a:t>Optimizing oxidation growth (ex </a:t>
            </a:r>
            <a:r>
              <a:rPr lang="en-US" b="1" dirty="0" smtClean="0">
                <a:solidFill>
                  <a:srgbClr val="FF0000"/>
                </a:solidFill>
              </a:rPr>
              <a:t>Dry Oxidation</a:t>
            </a:r>
            <a:r>
              <a:rPr lang="en-US" dirty="0" smtClean="0"/>
              <a:t>) helps keep impurities like sodium out of the oxide.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30093" y="6317218"/>
            <a:ext cx="121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[5],[6],[7]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050" y="547096"/>
            <a:ext cx="9772439" cy="1280890"/>
          </a:xfrm>
        </p:spPr>
        <p:txBody>
          <a:bodyPr/>
          <a:lstStyle/>
          <a:p>
            <a:pPr algn="ctr"/>
            <a:r>
              <a:rPr lang="en-US" u="sng" dirty="0" smtClean="0"/>
              <a:t>When should we consider the effects of radiation damage?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721" y="1905000"/>
            <a:ext cx="9078554" cy="436245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Radiation affects electronics in </a:t>
            </a:r>
            <a:r>
              <a:rPr lang="en-US" sz="2400" i="1" u="sng" dirty="0" smtClean="0"/>
              <a:t>four</a:t>
            </a:r>
            <a:r>
              <a:rPr lang="en-US" sz="2400" dirty="0" smtClean="0"/>
              <a:t> environments: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+mj-lt"/>
              <a:buAutoNum type="arabicParenR"/>
            </a:pPr>
            <a:r>
              <a:rPr lang="en-US" sz="2000" b="1" dirty="0" smtClean="0"/>
              <a:t>Outer Space</a:t>
            </a:r>
          </a:p>
          <a:p>
            <a:pPr>
              <a:buFont typeface="+mj-lt"/>
              <a:buAutoNum type="arabicParenR"/>
            </a:pPr>
            <a:endParaRPr lang="en-US" sz="2000" b="1" dirty="0" smtClean="0"/>
          </a:p>
          <a:p>
            <a:pPr>
              <a:buFont typeface="+mj-lt"/>
              <a:buAutoNum type="arabicParenR"/>
            </a:pPr>
            <a:r>
              <a:rPr lang="en-US" sz="2000" b="1" dirty="0" smtClean="0"/>
              <a:t>High Altitude Flight</a:t>
            </a:r>
          </a:p>
          <a:p>
            <a:pPr>
              <a:buFont typeface="+mj-lt"/>
              <a:buAutoNum type="arabicParenR"/>
            </a:pPr>
            <a:endParaRPr lang="en-US" sz="2000" b="1" dirty="0" smtClean="0"/>
          </a:p>
          <a:p>
            <a:pPr>
              <a:buFont typeface="+mj-lt"/>
              <a:buAutoNum type="arabicParenR"/>
            </a:pPr>
            <a:r>
              <a:rPr lang="en-US" sz="2000" b="1" dirty="0" smtClean="0"/>
              <a:t>Nuclear Reactors</a:t>
            </a:r>
          </a:p>
          <a:p>
            <a:pPr>
              <a:buFont typeface="+mj-lt"/>
              <a:buAutoNum type="arabicParenR"/>
            </a:pPr>
            <a:endParaRPr lang="en-US" sz="2000" b="1" dirty="0" smtClean="0"/>
          </a:p>
          <a:p>
            <a:pPr>
              <a:buFont typeface="+mj-lt"/>
              <a:buAutoNum type="arabicParenR"/>
            </a:pPr>
            <a:r>
              <a:rPr lang="en-US" sz="2000" b="1" dirty="0" smtClean="0"/>
              <a:t>Particle Accelerators</a:t>
            </a:r>
            <a:endParaRPr lang="en-US" sz="2000" b="1" dirty="0"/>
          </a:p>
        </p:txBody>
      </p:sp>
      <p:sp>
        <p:nvSpPr>
          <p:cNvPr id="4" name="AutoShape 2" descr="Image result for satell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66" y="2539379"/>
            <a:ext cx="2982065" cy="1675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48" y="2539380"/>
            <a:ext cx="1675921" cy="1675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37" y="4467320"/>
            <a:ext cx="33909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639" y="4495081"/>
            <a:ext cx="33909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450" y="414560"/>
            <a:ext cx="8911687" cy="1280890"/>
          </a:xfrm>
        </p:spPr>
        <p:txBody>
          <a:bodyPr/>
          <a:lstStyle/>
          <a:p>
            <a:pPr algn="ctr"/>
            <a:r>
              <a:rPr lang="en-US" u="sng" dirty="0" smtClean="0"/>
              <a:t>Product Example: Nuclear Power Plant Equipment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936" y="1695450"/>
            <a:ext cx="7554913" cy="3876204"/>
          </a:xfrm>
        </p:spPr>
        <p:txBody>
          <a:bodyPr/>
          <a:lstStyle/>
          <a:p>
            <a:endParaRPr lang="en-US" sz="2400" b="1" dirty="0" smtClean="0"/>
          </a:p>
          <a:p>
            <a:r>
              <a:rPr lang="en-US" sz="2400" b="1" dirty="0" smtClean="0"/>
              <a:t>DMC 3000 </a:t>
            </a:r>
            <a:r>
              <a:rPr lang="en-US" sz="2400" b="1" dirty="0"/>
              <a:t>Neutron </a:t>
            </a:r>
            <a:r>
              <a:rPr lang="en-US" sz="2400" b="1" dirty="0" smtClean="0"/>
              <a:t>Module, </a:t>
            </a:r>
            <a:r>
              <a:rPr lang="en-US" sz="2400" b="1" dirty="0"/>
              <a:t> Electronic Radiation </a:t>
            </a:r>
            <a:r>
              <a:rPr lang="en-US" sz="2400" b="1" dirty="0" smtClean="0"/>
              <a:t>Dosimeter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800" dirty="0" smtClean="0">
                <a:latin typeface="Calibri" panose="020F0502020204030204" pitchFamily="34" charset="0"/>
              </a:rPr>
              <a:t>Model detects neutron </a:t>
            </a:r>
            <a:r>
              <a:rPr lang="en-US" sz="2800" dirty="0" err="1" smtClean="0">
                <a:latin typeface="Calibri" panose="020F0502020204030204" pitchFamily="34" charset="0"/>
              </a:rPr>
              <a:t>dosimetery</a:t>
            </a:r>
            <a:r>
              <a:rPr lang="en-US" sz="2800" dirty="0" smtClean="0">
                <a:latin typeface="Calibri" panose="020F0502020204030204" pitchFamily="34" charset="0"/>
              </a:rPr>
              <a:t> using </a:t>
            </a:r>
            <a:r>
              <a:rPr lang="en-US" sz="2800" u="sng" dirty="0" smtClean="0">
                <a:latin typeface="Calibri" panose="020F0502020204030204" pitchFamily="34" charset="0"/>
              </a:rPr>
              <a:t>silicon PIN diode</a:t>
            </a:r>
            <a:endParaRPr lang="en-US" sz="2800" u="sng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437" y="1450661"/>
            <a:ext cx="1790700" cy="4219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142" y="4236722"/>
            <a:ext cx="4308716" cy="1002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6500" y="6317955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[8], [9]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500" y="495522"/>
            <a:ext cx="5760500" cy="1280890"/>
          </a:xfrm>
        </p:spPr>
        <p:txBody>
          <a:bodyPr/>
          <a:lstStyle/>
          <a:p>
            <a:r>
              <a:rPr lang="en-US" u="sng" dirty="0" smtClean="0"/>
              <a:t>Product Example: Space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027" y="1476375"/>
            <a:ext cx="6785924" cy="4895850"/>
          </a:xfrm>
        </p:spPr>
        <p:txBody>
          <a:bodyPr>
            <a:normAutofit/>
          </a:bodyPr>
          <a:lstStyle/>
          <a:p>
            <a:r>
              <a:rPr lang="en-US" sz="2000" b="1" dirty="0"/>
              <a:t>S</a:t>
            </a:r>
            <a:r>
              <a:rPr lang="en-US" sz="2000" b="1" dirty="0" smtClean="0"/>
              <a:t>atellite </a:t>
            </a:r>
            <a:r>
              <a:rPr lang="en-US" sz="2000" b="1" dirty="0"/>
              <a:t>Command Data and Handling (CD&amp;H) </a:t>
            </a:r>
            <a:r>
              <a:rPr lang="en-US" sz="2000" b="1" dirty="0" smtClean="0"/>
              <a:t>electronics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 smtClean="0">
                <a:latin typeface="Calibri" panose="020F0502020204030204" pitchFamily="34" charset="0"/>
              </a:rPr>
              <a:t>Needs more </a:t>
            </a:r>
            <a:r>
              <a:rPr lang="en-US" sz="1800" dirty="0">
                <a:latin typeface="Calibri" panose="020F0502020204030204" pitchFamily="34" charset="0"/>
              </a:rPr>
              <a:t>radiation </a:t>
            </a:r>
            <a:r>
              <a:rPr lang="en-US" sz="1800" dirty="0" smtClean="0">
                <a:latin typeface="Calibri" panose="020F0502020204030204" pitchFamily="34" charset="0"/>
              </a:rPr>
              <a:t>hardening since they keep </a:t>
            </a:r>
            <a:r>
              <a:rPr lang="en-US" sz="1800" dirty="0">
                <a:latin typeface="Calibri" panose="020F0502020204030204" pitchFamily="34" charset="0"/>
              </a:rPr>
              <a:t>satellite </a:t>
            </a:r>
            <a:r>
              <a:rPr lang="en-US" sz="1800" dirty="0" smtClean="0">
                <a:latin typeface="Calibri" panose="020F0502020204030204" pitchFamily="34" charset="0"/>
              </a:rPr>
              <a:t>in </a:t>
            </a:r>
            <a:r>
              <a:rPr lang="en-US" sz="1800" dirty="0">
                <a:latin typeface="Calibri" panose="020F0502020204030204" pitchFamily="34" charset="0"/>
              </a:rPr>
              <a:t>orbit</a:t>
            </a:r>
            <a:r>
              <a:rPr lang="en-US" sz="1800" dirty="0" smtClean="0">
                <a:latin typeface="Calibri" panose="020F0502020204030204" pitchFamily="34" charset="0"/>
              </a:rPr>
              <a:t>. One product used is the UT90nHBD ASIC chip.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sz="2000" b="1" dirty="0" smtClean="0"/>
              <a:t>BAE Systems RAD6000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RAD6000 is mainly known as the </a:t>
            </a:r>
            <a:r>
              <a:rPr lang="en-US" sz="1800" dirty="0" smtClean="0">
                <a:latin typeface="Calibri" panose="020F0502020204030204" pitchFamily="34" charset="0"/>
              </a:rPr>
              <a:t>onboard computer </a:t>
            </a:r>
            <a:r>
              <a:rPr lang="en-US" sz="1800" dirty="0">
                <a:latin typeface="Calibri" panose="020F0502020204030204" pitchFamily="34" charset="0"/>
              </a:rPr>
              <a:t>of </a:t>
            </a:r>
            <a:r>
              <a:rPr lang="en-US" sz="1800" dirty="0" smtClean="0">
                <a:latin typeface="Calibri" panose="020F0502020204030204" pitchFamily="34" charset="0"/>
              </a:rPr>
              <a:t>NASA</a:t>
            </a:r>
            <a:r>
              <a:rPr lang="en-US" sz="1800" dirty="0">
                <a:latin typeface="Calibri" panose="020F0502020204030204" pitchFamily="34" charset="0"/>
              </a:rPr>
              <a:t> </a:t>
            </a:r>
            <a:r>
              <a:rPr lang="en-US" sz="1800" dirty="0" smtClean="0">
                <a:latin typeface="Calibri" panose="020F0502020204030204" pitchFamily="34" charset="0"/>
              </a:rPr>
              <a:t>equipment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  <a:endParaRPr lang="en-US" sz="1800" b="1" dirty="0" smtClean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As of June 2008, there are </a:t>
            </a:r>
            <a:r>
              <a:rPr lang="en-US" sz="1800" i="1" u="sng" dirty="0">
                <a:latin typeface="Calibri" panose="020F0502020204030204" pitchFamily="34" charset="0"/>
              </a:rPr>
              <a:t>200</a:t>
            </a:r>
            <a:r>
              <a:rPr lang="en-US" sz="1800" dirty="0">
                <a:latin typeface="Calibri" panose="020F0502020204030204" pitchFamily="34" charset="0"/>
              </a:rPr>
              <a:t> RAD6000 processors in space on </a:t>
            </a:r>
            <a:r>
              <a:rPr lang="en-US" sz="1800" dirty="0" smtClean="0">
                <a:latin typeface="Calibri" panose="020F0502020204030204" pitchFamily="34" charset="0"/>
              </a:rPr>
              <a:t>numerous NASA</a:t>
            </a:r>
            <a:r>
              <a:rPr lang="en-US" sz="1800" dirty="0">
                <a:latin typeface="Calibri" panose="020F0502020204030204" pitchFamily="34" charset="0"/>
              </a:rPr>
              <a:t>, </a:t>
            </a:r>
            <a:r>
              <a:rPr lang="en-US" sz="1800" dirty="0" smtClean="0">
                <a:latin typeface="Calibri" panose="020F0502020204030204" pitchFamily="34" charset="0"/>
              </a:rPr>
              <a:t>DoD,</a:t>
            </a:r>
            <a:r>
              <a:rPr lang="en-US" sz="1800" dirty="0">
                <a:latin typeface="Calibri" panose="020F0502020204030204" pitchFamily="34" charset="0"/>
              </a:rPr>
              <a:t> and commercial spacecraft</a:t>
            </a:r>
            <a:endParaRPr lang="en-US" sz="1800" b="1" dirty="0" smtClean="0">
              <a:latin typeface="Calibri" panose="020F0502020204030204" pitchFamily="34" charset="0"/>
            </a:endParaRPr>
          </a:p>
          <a:p>
            <a:r>
              <a:rPr lang="en-US" sz="2000" b="1" dirty="0" smtClean="0"/>
              <a:t>BAE Systems RAD750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The successor of the </a:t>
            </a:r>
            <a:r>
              <a:rPr lang="en-US" sz="1800" dirty="0" smtClean="0">
                <a:latin typeface="Calibri" panose="020F0502020204030204" pitchFamily="34" charset="0"/>
              </a:rPr>
              <a:t>RAD6000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In 2010 </a:t>
            </a:r>
            <a:r>
              <a:rPr lang="en-US" sz="1800" dirty="0" smtClean="0">
                <a:latin typeface="Calibri" panose="020F0502020204030204" pitchFamily="34" charset="0"/>
              </a:rPr>
              <a:t>BAE reported that </a:t>
            </a:r>
            <a:r>
              <a:rPr lang="en-US" sz="1800" dirty="0">
                <a:latin typeface="Calibri" panose="020F0502020204030204" pitchFamily="34" charset="0"/>
              </a:rPr>
              <a:t>there were over </a:t>
            </a:r>
            <a:r>
              <a:rPr lang="en-US" sz="1800" i="1" u="sng" dirty="0">
                <a:latin typeface="Calibri" panose="020F0502020204030204" pitchFamily="34" charset="0"/>
              </a:rPr>
              <a:t>150</a:t>
            </a:r>
            <a:r>
              <a:rPr lang="en-US" sz="1800" dirty="0">
                <a:latin typeface="Calibri" panose="020F0502020204030204" pitchFamily="34" charset="0"/>
              </a:rPr>
              <a:t> RAD750s used in a variety of </a:t>
            </a:r>
            <a:r>
              <a:rPr lang="en-US" sz="1800" dirty="0" smtClean="0">
                <a:latin typeface="Calibri" panose="020F0502020204030204" pitchFamily="34" charset="0"/>
              </a:rPr>
              <a:t>spacecraft and satellites. </a:t>
            </a:r>
            <a:endParaRPr lang="en-US" sz="1800" b="1" dirty="0">
              <a:latin typeface="Calibri" panose="020F0502020204030204" pitchFamily="34" charset="0"/>
            </a:endParaRPr>
          </a:p>
          <a:p>
            <a:endParaRPr lang="en-US" sz="2000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756" y="407761"/>
            <a:ext cx="2394725" cy="2137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992" y="4708345"/>
            <a:ext cx="200025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184" y="2579374"/>
            <a:ext cx="1625867" cy="2094586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4" idx="1"/>
          </p:cNvCxnSpPr>
          <p:nvPr/>
        </p:nvCxnSpPr>
        <p:spPr>
          <a:xfrm flipV="1">
            <a:off x="7677150" y="1476375"/>
            <a:ext cx="1294606" cy="9048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1"/>
          </p:cNvCxnSpPr>
          <p:nvPr/>
        </p:nvCxnSpPr>
        <p:spPr>
          <a:xfrm>
            <a:off x="7210425" y="3505200"/>
            <a:ext cx="2145759" cy="12146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" idx="1"/>
          </p:cNvCxnSpPr>
          <p:nvPr/>
        </p:nvCxnSpPr>
        <p:spPr>
          <a:xfrm>
            <a:off x="7820025" y="5705475"/>
            <a:ext cx="1348967" cy="3157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30326" y="6372225"/>
            <a:ext cx="64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5" y="586010"/>
            <a:ext cx="10932575" cy="1280890"/>
          </a:xfrm>
        </p:spPr>
        <p:txBody>
          <a:bodyPr/>
          <a:lstStyle/>
          <a:p>
            <a:pPr algn="ctr"/>
            <a:r>
              <a:rPr lang="en-US" u="sng" dirty="0" smtClean="0"/>
              <a:t>Negative effects and hurtles of </a:t>
            </a:r>
            <a:r>
              <a:rPr lang="en-US" u="sng" dirty="0" err="1" smtClean="0"/>
              <a:t>Radhard</a:t>
            </a:r>
            <a:r>
              <a:rPr lang="en-US" u="sng" dirty="0" smtClean="0"/>
              <a:t> devices: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712" y="1866900"/>
            <a:ext cx="8915400" cy="4829175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They need </a:t>
            </a:r>
            <a:r>
              <a:rPr lang="en-US" sz="2000" dirty="0"/>
              <a:t>extra transistors that take more energy to switch on and off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They're </a:t>
            </a:r>
            <a:r>
              <a:rPr lang="en-US" sz="2000" dirty="0"/>
              <a:t>expensive</a:t>
            </a:r>
            <a:r>
              <a:rPr lang="en-US" sz="2000" dirty="0" smtClean="0"/>
              <a:t>,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power </a:t>
            </a:r>
            <a:r>
              <a:rPr lang="en-US" sz="2000" dirty="0" smtClean="0"/>
              <a:t>hungry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slow -- as much as 10 times slower than an equivalent CPU in a modern consumer desktop PC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SOI and SOS manufacturing is difficult when attempting to get Si onto a different crystal lattice substrate.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64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0062" y="1142999"/>
            <a:ext cx="8915400" cy="5715001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[1] B</a:t>
            </a:r>
            <a:r>
              <a:rPr lang="en-US" sz="1600" dirty="0">
                <a:solidFill>
                  <a:schemeClr val="tx1"/>
                </a:solidFill>
              </a:rPr>
              <a:t>. L. Gregory, “Radiation defects in </a:t>
            </a:r>
            <a:r>
              <a:rPr lang="en-US" sz="1600" dirty="0" smtClean="0">
                <a:solidFill>
                  <a:schemeClr val="tx1"/>
                </a:solidFill>
              </a:rPr>
              <a:t>devices”, </a:t>
            </a:r>
            <a:r>
              <a:rPr lang="en-US" sz="1600" dirty="0">
                <a:solidFill>
                  <a:schemeClr val="tx1"/>
                </a:solidFill>
              </a:rPr>
              <a:t>in</a:t>
            </a:r>
            <a:r>
              <a:rPr lang="en-US" sz="1600" i="1" dirty="0">
                <a:solidFill>
                  <a:schemeClr val="tx1"/>
                </a:solidFill>
              </a:rPr>
              <a:t> Radiation Damage and Defects in Semiconductors</a:t>
            </a:r>
            <a:r>
              <a:rPr lang="en-US" sz="1600" dirty="0">
                <a:solidFill>
                  <a:schemeClr val="tx1"/>
                </a:solidFill>
              </a:rPr>
              <a:t>. London, England: Inst. Phys., 1972, </a:t>
            </a:r>
            <a:r>
              <a:rPr lang="en-US" sz="1600" dirty="0" smtClean="0">
                <a:solidFill>
                  <a:schemeClr val="tx1"/>
                </a:solidFill>
              </a:rPr>
              <a:t>pp 302-314.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[2] H.J. Stein and R. Gereth, “Introduction rates of electrically active defects in n- and p- type silicon by electron and neutron irradiation“, </a:t>
            </a:r>
            <a:r>
              <a:rPr lang="en-US" sz="1600" i="1" dirty="0" smtClean="0">
                <a:solidFill>
                  <a:schemeClr val="tx1"/>
                </a:solidFill>
              </a:rPr>
              <a:t>J.  Appl. Phys., </a:t>
            </a:r>
            <a:r>
              <a:rPr lang="en-US" sz="1600" dirty="0" smtClean="0">
                <a:solidFill>
                  <a:schemeClr val="tx1"/>
                </a:solidFill>
              </a:rPr>
              <a:t>vol. 39, pp. 2890-2904, May 1968.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[3] </a:t>
            </a:r>
            <a:r>
              <a:rPr lang="en-US" sz="1600" dirty="0">
                <a:solidFill>
                  <a:schemeClr val="tx1"/>
                </a:solidFill>
              </a:rPr>
              <a:t>B. L. Gregory, </a:t>
            </a:r>
            <a:r>
              <a:rPr lang="en-US" sz="1600" dirty="0" smtClean="0">
                <a:solidFill>
                  <a:schemeClr val="tx1"/>
                </a:solidFill>
              </a:rPr>
              <a:t>“Minority carrier recombination in neutron irradiated silicon”, </a:t>
            </a:r>
            <a:r>
              <a:rPr lang="en-US" sz="1600" i="1" dirty="0" smtClean="0">
                <a:solidFill>
                  <a:schemeClr val="tx1"/>
                </a:solidFill>
              </a:rPr>
              <a:t>IEEE Trans. </a:t>
            </a:r>
            <a:r>
              <a:rPr lang="en-US" sz="1600" i="1" dirty="0" err="1" smtClean="0">
                <a:solidFill>
                  <a:schemeClr val="tx1"/>
                </a:solidFill>
              </a:rPr>
              <a:t>Nucl</a:t>
            </a:r>
            <a:r>
              <a:rPr lang="en-US" sz="1600" i="1" dirty="0" smtClean="0">
                <a:solidFill>
                  <a:schemeClr val="tx1"/>
                </a:solidFill>
              </a:rPr>
              <a:t>. Sci.,</a:t>
            </a:r>
            <a:r>
              <a:rPr lang="en-US" sz="1600" dirty="0" smtClean="0">
                <a:solidFill>
                  <a:schemeClr val="tx1"/>
                </a:solidFill>
              </a:rPr>
              <a:t> vol. NS-16, pp. 53-62, Dec 1969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[4] H. </a:t>
            </a:r>
            <a:r>
              <a:rPr lang="en-US" sz="1600" dirty="0" err="1" smtClean="0">
                <a:solidFill>
                  <a:schemeClr val="tx1"/>
                </a:solidFill>
              </a:rPr>
              <a:t>Spieler</a:t>
            </a:r>
            <a:r>
              <a:rPr lang="en-US" sz="1600" dirty="0" smtClean="0">
                <a:solidFill>
                  <a:schemeClr val="tx1"/>
                </a:solidFill>
              </a:rPr>
              <a:t>, “Introduction to Radiation-Resistant Semiconductor Devices and Circuits”, </a:t>
            </a:r>
            <a:r>
              <a:rPr lang="en-US" sz="1600" i="1" dirty="0" smtClean="0">
                <a:solidFill>
                  <a:schemeClr val="tx1"/>
                </a:solidFill>
              </a:rPr>
              <a:t>Beam Instrumentation AIP conf., </a:t>
            </a:r>
            <a:r>
              <a:rPr lang="en-US" sz="1600" dirty="0">
                <a:solidFill>
                  <a:schemeClr val="tx1"/>
                </a:solidFill>
              </a:rPr>
              <a:t>Argonne, Illinois (USA</a:t>
            </a:r>
            <a:r>
              <a:rPr lang="en-US" sz="1600" dirty="0" smtClean="0">
                <a:solidFill>
                  <a:schemeClr val="tx1"/>
                </a:solidFill>
              </a:rPr>
              <a:t>), 1997, pp 6.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[5] K.</a:t>
            </a:r>
            <a:r>
              <a:rPr lang="en-US" sz="1600" dirty="0">
                <a:solidFill>
                  <a:schemeClr val="tx1"/>
                </a:solidFill>
              </a:rPr>
              <a:t> </a:t>
            </a:r>
            <a:r>
              <a:rPr lang="en-US" sz="1600" i="1" dirty="0" err="1">
                <a:solidFill>
                  <a:schemeClr val="tx1"/>
                </a:solidFill>
              </a:rPr>
              <a:t>Leppälä</a:t>
            </a:r>
            <a:r>
              <a:rPr lang="en-US" sz="1600" i="1" dirty="0" smtClean="0">
                <a:solidFill>
                  <a:schemeClr val="tx1"/>
                </a:solidFill>
              </a:rPr>
              <a:t>, R. </a:t>
            </a:r>
            <a:r>
              <a:rPr lang="en-US" sz="1600" i="1" dirty="0" err="1" smtClean="0">
                <a:solidFill>
                  <a:schemeClr val="tx1"/>
                </a:solidFill>
              </a:rPr>
              <a:t>Verkasalo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"</a:t>
            </a:r>
            <a:r>
              <a:rPr lang="en-US" sz="1600" dirty="0">
                <a:solidFill>
                  <a:schemeClr val="tx1"/>
                </a:solidFill>
              </a:rPr>
              <a:t>Protection of Instrument Control Computers against Soft and Hard Errors and Cosmic Ray Effects</a:t>
            </a:r>
            <a:r>
              <a:rPr lang="en-US" sz="1600" dirty="0" smtClean="0">
                <a:solidFill>
                  <a:schemeClr val="tx1"/>
                </a:solidFill>
              </a:rPr>
              <a:t>". </a:t>
            </a:r>
            <a:r>
              <a:rPr lang="en-US" sz="1600" i="1" dirty="0">
                <a:solidFill>
                  <a:schemeClr val="tx1"/>
                </a:solidFill>
              </a:rPr>
              <a:t>International Seminar on Space Scientific </a:t>
            </a:r>
            <a:r>
              <a:rPr lang="en-US" sz="1600" i="1" dirty="0" smtClean="0">
                <a:solidFill>
                  <a:schemeClr val="tx1"/>
                </a:solidFill>
              </a:rPr>
              <a:t>Engineering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Frunze, Kirgiz </a:t>
            </a:r>
            <a:r>
              <a:rPr lang="en-US" sz="1600" dirty="0" smtClean="0">
                <a:solidFill>
                  <a:schemeClr val="tx1"/>
                </a:solidFill>
              </a:rPr>
              <a:t>SSR. 1989</a:t>
            </a:r>
            <a:r>
              <a:rPr lang="en-US" sz="1600" i="1" dirty="0" smtClean="0">
                <a:solidFill>
                  <a:schemeClr val="tx1"/>
                </a:solidFill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[6] K.G. </a:t>
            </a:r>
            <a:r>
              <a:rPr lang="en-US" sz="1600" dirty="0" err="1" smtClean="0">
                <a:solidFill>
                  <a:schemeClr val="tx1"/>
                </a:solidFill>
              </a:rPr>
              <a:t>Aubuchon</a:t>
            </a:r>
            <a:r>
              <a:rPr lang="en-US" sz="1600" dirty="0" smtClean="0">
                <a:solidFill>
                  <a:schemeClr val="tx1"/>
                </a:solidFill>
              </a:rPr>
              <a:t>, “Radiation hardening of P-MOS devices by optimization of the thermal SiO</a:t>
            </a:r>
            <a:r>
              <a:rPr lang="en-US" sz="1000" dirty="0" smtClean="0">
                <a:solidFill>
                  <a:schemeClr val="tx1"/>
                </a:solidFill>
              </a:rPr>
              <a:t>2 </a:t>
            </a:r>
            <a:r>
              <a:rPr lang="en-US" sz="1600" dirty="0" smtClean="0">
                <a:solidFill>
                  <a:schemeClr val="tx1"/>
                </a:solidFill>
              </a:rPr>
              <a:t>gate insulator”, </a:t>
            </a:r>
            <a:r>
              <a:rPr lang="en-US" sz="1600" i="1" dirty="0" smtClean="0">
                <a:solidFill>
                  <a:schemeClr val="tx1"/>
                </a:solidFill>
              </a:rPr>
              <a:t>IEEE Trans. </a:t>
            </a:r>
            <a:r>
              <a:rPr lang="en-US" sz="1600" i="1" dirty="0" err="1" smtClean="0">
                <a:solidFill>
                  <a:schemeClr val="tx1"/>
                </a:solidFill>
              </a:rPr>
              <a:t>Nucl</a:t>
            </a:r>
            <a:r>
              <a:rPr lang="en-US" sz="1600" i="1" dirty="0" smtClean="0">
                <a:solidFill>
                  <a:schemeClr val="tx1"/>
                </a:solidFill>
              </a:rPr>
              <a:t>. </a:t>
            </a:r>
            <a:r>
              <a:rPr lang="en-US" sz="1600" i="1" dirty="0" err="1" smtClean="0">
                <a:solidFill>
                  <a:schemeClr val="tx1"/>
                </a:solidFill>
              </a:rPr>
              <a:t>Sci</a:t>
            </a:r>
            <a:r>
              <a:rPr lang="en-US" sz="1600" i="1" dirty="0" smtClean="0">
                <a:solidFill>
                  <a:schemeClr val="tx1"/>
                </a:solidFill>
              </a:rPr>
              <a:t>.,</a:t>
            </a:r>
            <a:r>
              <a:rPr lang="en-US" sz="1600" dirty="0" smtClean="0">
                <a:solidFill>
                  <a:schemeClr val="tx1"/>
                </a:solidFill>
              </a:rPr>
              <a:t>vol. NS-18, pp. 117-125, Dec. 1971.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 </a:t>
            </a:r>
            <a:r>
              <a:rPr lang="en-US" sz="1600" dirty="0" smtClean="0"/>
              <a:t>[7] </a:t>
            </a:r>
            <a:r>
              <a:rPr lang="en-US" sz="1600" i="1" dirty="0" err="1" smtClean="0"/>
              <a:t>Manasevit</a:t>
            </a:r>
            <a:r>
              <a:rPr lang="en-US" sz="1600" i="1" dirty="0"/>
              <a:t>, H.M.; Simpson, W.J. (1964). "Single-Crystal Silicon on a Sapphire Substrate".</a:t>
            </a:r>
            <a:r>
              <a:rPr lang="en-US" sz="1600" dirty="0"/>
              <a:t> </a:t>
            </a:r>
            <a:r>
              <a:rPr lang="en-US" sz="1600" i="1" dirty="0"/>
              <a:t>Journal of Applied Physics</a:t>
            </a:r>
            <a:r>
              <a:rPr lang="en-US" sz="1600" dirty="0"/>
              <a:t> </a:t>
            </a:r>
            <a:r>
              <a:rPr lang="en-US" sz="1600" b="1" i="1" dirty="0"/>
              <a:t>issue </a:t>
            </a:r>
            <a:r>
              <a:rPr lang="en-US" sz="1600" b="1" i="1" dirty="0" smtClean="0"/>
              <a:t>35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[8] </a:t>
            </a:r>
            <a:r>
              <a:rPr lang="en-US" sz="1600" dirty="0" smtClean="0"/>
              <a:t>P. </a:t>
            </a:r>
            <a:r>
              <a:rPr lang="en-US" sz="1600" dirty="0" err="1" smtClean="0"/>
              <a:t>Swinehart</a:t>
            </a:r>
            <a:r>
              <a:rPr lang="en-US" sz="1600" dirty="0"/>
              <a:t> </a:t>
            </a:r>
            <a:r>
              <a:rPr lang="en-US" sz="1600" dirty="0" smtClean="0"/>
              <a:t>and</a:t>
            </a:r>
            <a:r>
              <a:rPr lang="en-US" sz="1600" dirty="0"/>
              <a:t> </a:t>
            </a:r>
            <a:r>
              <a:rPr lang="en-US" sz="1600" dirty="0" smtClean="0"/>
              <a:t>J. Swartz, “</a:t>
            </a:r>
            <a:r>
              <a:rPr lang="en-US" sz="1600" dirty="0"/>
              <a:t>Sensitive silicon pin diode fast neutron </a:t>
            </a:r>
            <a:r>
              <a:rPr lang="en-US" sz="1600" dirty="0" smtClean="0"/>
              <a:t>dosimeter” US 4 163 240 A, </a:t>
            </a:r>
            <a:r>
              <a:rPr lang="en-US" sz="1600" dirty="0"/>
              <a:t>Jul 31, </a:t>
            </a:r>
            <a:r>
              <a:rPr lang="en-US" sz="1600" dirty="0" smtClean="0"/>
              <a:t>1979.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[9] MIRION Technologies, </a:t>
            </a:r>
            <a:r>
              <a:rPr lang="en-US" sz="1600" i="1" dirty="0"/>
              <a:t>DMC 3000 Neutron </a:t>
            </a:r>
            <a:r>
              <a:rPr lang="en-US" sz="1600" i="1" dirty="0" smtClean="0"/>
              <a:t>Module </a:t>
            </a:r>
            <a:r>
              <a:rPr lang="en-US" sz="1600" dirty="0" smtClean="0"/>
              <a:t>product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[10] BAE System, Space Products </a:t>
            </a:r>
            <a:r>
              <a:rPr lang="en-US" sz="1600" dirty="0">
                <a:solidFill>
                  <a:schemeClr val="tx1"/>
                </a:solidFill>
              </a:rPr>
              <a:t>and Processing </a:t>
            </a:r>
            <a:r>
              <a:rPr lang="en-US" sz="16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hlinkClick r:id="rId2"/>
              </a:rPr>
              <a:t>www.baesystems.com/en-us/our-company/inc-businesses/electronic-systems/product-sites/space-products-and-processing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475" y="614585"/>
            <a:ext cx="8911687" cy="995140"/>
          </a:xfrm>
        </p:spPr>
        <p:txBody>
          <a:bodyPr/>
          <a:lstStyle/>
          <a:p>
            <a:r>
              <a:rPr lang="en-US" u="sng" dirty="0" smtClean="0"/>
              <a:t>Key points to remember: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437" y="1409700"/>
            <a:ext cx="8915400" cy="4752975"/>
          </a:xfrm>
        </p:spPr>
        <p:txBody>
          <a:bodyPr>
            <a:normAutofit fontScale="85000" lnSpcReduction="10000"/>
          </a:bodyPr>
          <a:lstStyle/>
          <a:p>
            <a:pPr>
              <a:buFont typeface="+mj-lt"/>
              <a:buAutoNum type="arabicPeriod"/>
            </a:pPr>
            <a:r>
              <a:rPr lang="en-US" sz="2600" dirty="0" smtClean="0"/>
              <a:t>There are two types of radiation damage that may occur in devices.</a:t>
            </a:r>
          </a:p>
          <a:p>
            <a:pPr>
              <a:buFont typeface="+mj-lt"/>
              <a:buAutoNum type="arabicPeriod"/>
            </a:pPr>
            <a:endParaRPr lang="en-US" sz="2600" dirty="0" smtClean="0"/>
          </a:p>
          <a:p>
            <a:pPr>
              <a:buFont typeface="+mj-lt"/>
              <a:buAutoNum type="arabicPeriod"/>
            </a:pPr>
            <a:r>
              <a:rPr lang="en-US" sz="2600" dirty="0" smtClean="0"/>
              <a:t>Different devices are sensitive to different types of radiation damage.</a:t>
            </a:r>
          </a:p>
          <a:p>
            <a:pPr>
              <a:buFont typeface="+mj-lt"/>
              <a:buAutoNum type="arabicPeriod"/>
            </a:pPr>
            <a:endParaRPr lang="en-US" sz="2600" dirty="0" smtClean="0"/>
          </a:p>
          <a:p>
            <a:pPr>
              <a:buFont typeface="+mj-lt"/>
              <a:buAutoNum type="arabicPeriod"/>
            </a:pPr>
            <a:r>
              <a:rPr lang="en-US" sz="2600" dirty="0" smtClean="0"/>
              <a:t>There are numerous types of radiation-hardening techniques.</a:t>
            </a:r>
          </a:p>
          <a:p>
            <a:pPr>
              <a:buFont typeface="+mj-lt"/>
              <a:buAutoNum type="arabicPeriod"/>
            </a:pPr>
            <a:endParaRPr lang="en-US" sz="2600" dirty="0" smtClean="0"/>
          </a:p>
          <a:p>
            <a:pPr>
              <a:buFont typeface="+mj-lt"/>
              <a:buAutoNum type="arabicPeriod"/>
            </a:pPr>
            <a:r>
              <a:rPr lang="en-US" sz="2600" dirty="0" smtClean="0"/>
              <a:t>The environment determines how much radiation a device will receive.</a:t>
            </a:r>
          </a:p>
          <a:p>
            <a:pPr>
              <a:buFont typeface="+mj-lt"/>
              <a:buAutoNum type="arabicPeriod"/>
            </a:pPr>
            <a:endParaRPr lang="en-US" sz="2600" dirty="0"/>
          </a:p>
          <a:p>
            <a:pPr>
              <a:buFont typeface="+mj-lt"/>
              <a:buAutoNum type="arabicPeriod"/>
            </a:pPr>
            <a:r>
              <a:rPr lang="en-US" sz="2600" dirty="0"/>
              <a:t>T</a:t>
            </a:r>
            <a:r>
              <a:rPr lang="en-US" sz="2600" dirty="0" smtClean="0"/>
              <a:t>he use of </a:t>
            </a:r>
            <a:r>
              <a:rPr lang="en-US" sz="2600" dirty="0" err="1" smtClean="0"/>
              <a:t>Radhard</a:t>
            </a:r>
            <a:r>
              <a:rPr lang="en-US" sz="2600" dirty="0" smtClean="0"/>
              <a:t> devices comes with a few drawbacks.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575" y="624109"/>
            <a:ext cx="10684925" cy="1280890"/>
          </a:xfrm>
        </p:spPr>
        <p:txBody>
          <a:bodyPr/>
          <a:lstStyle/>
          <a:p>
            <a:pPr algn="ctr"/>
            <a:r>
              <a:rPr lang="en-US" i="1" u="sng" dirty="0" smtClean="0"/>
              <a:t>Radiation Effects on Semiconductor Devices: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736" y="1666874"/>
            <a:ext cx="10164764" cy="487680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Semiconductor devices are affected by 2 general types of radiation damage:</a:t>
            </a:r>
          </a:p>
          <a:p>
            <a:pPr marL="0" indent="0">
              <a:buNone/>
            </a:pP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Displacement Damage:</a:t>
            </a:r>
            <a:r>
              <a:rPr lang="en-US" sz="2000" dirty="0" smtClean="0"/>
              <a:t> Where incident radiation displaces Si atoms from their lattice sites which alters the electric characteristics of the crystal.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Ionization Damage:</a:t>
            </a:r>
            <a:r>
              <a:rPr lang="en-US" sz="2000" dirty="0" smtClean="0"/>
              <a:t> </a:t>
            </a:r>
            <a:r>
              <a:rPr lang="en-US" sz="2000" dirty="0"/>
              <a:t>When a high-energy particle travels through a semiconductor, it leaves an ionized track behind. </a:t>
            </a:r>
            <a:r>
              <a:rPr lang="en-US" sz="2000" dirty="0" smtClean="0"/>
              <a:t>Energy absorbed by the electric ionization in insulating layers (ex. Si0</a:t>
            </a:r>
            <a:r>
              <a:rPr lang="en-US" sz="800" dirty="0" smtClean="0"/>
              <a:t>2</a:t>
            </a:r>
            <a:r>
              <a:rPr lang="en-US" sz="2000" dirty="0" smtClean="0"/>
              <a:t>) pushes out charge carriers which leads to unintended concentrations of charge. This in turn creates parasitic fields inside the device.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>
              <a:buFont typeface="Century Gothic" panose="020B0502020202020204" pitchFamily="34" charset="0"/>
              <a:buChar char="~"/>
            </a:pPr>
            <a:r>
              <a:rPr lang="en-US" sz="1800" i="1" dirty="0" smtClean="0">
                <a:solidFill>
                  <a:srgbClr val="FF0000"/>
                </a:solidFill>
              </a:rPr>
              <a:t>Note: Devices vary in their sensitivity to these effects; it depends primarily on the type of radiation encountered and the nature to the specific device.</a:t>
            </a:r>
          </a:p>
        </p:txBody>
      </p:sp>
    </p:spTree>
    <p:extLst>
      <p:ext uri="{BB962C8B-B14F-4D97-AF65-F5344CB8AC3E}">
        <p14:creationId xmlns:p14="http://schemas.microsoft.com/office/powerpoint/2010/main" val="26555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375" y="604949"/>
            <a:ext cx="8911687" cy="1280890"/>
          </a:xfrm>
        </p:spPr>
        <p:txBody>
          <a:bodyPr/>
          <a:lstStyle/>
          <a:p>
            <a:r>
              <a:rPr lang="en-US" u="sng" dirty="0"/>
              <a:t>Types of Device </a:t>
            </a:r>
            <a:r>
              <a:rPr lang="en-US" u="sng" dirty="0" smtClean="0"/>
              <a:t>Failure: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8250" y="1381125"/>
            <a:ext cx="8915400" cy="5153025"/>
          </a:xfrm>
        </p:spPr>
        <p:txBody>
          <a:bodyPr>
            <a:normAutofit/>
          </a:bodyPr>
          <a:lstStyle/>
          <a:p>
            <a:r>
              <a:rPr lang="en-US" dirty="0" smtClean="0"/>
              <a:t>Devices which depend on </a:t>
            </a:r>
            <a:r>
              <a:rPr lang="en-US" u="sng" dirty="0" smtClean="0"/>
              <a:t>resistivity</a:t>
            </a:r>
            <a:r>
              <a:rPr lang="en-US" dirty="0" smtClean="0"/>
              <a:t> 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majority carrier concentration</a:t>
            </a:r>
            <a:r>
              <a:rPr lang="en-US" dirty="0"/>
              <a:t>  for their </a:t>
            </a:r>
          </a:p>
          <a:p>
            <a:pPr marL="0" indent="0">
              <a:buNone/>
            </a:pPr>
            <a:r>
              <a:rPr lang="en-US" dirty="0"/>
              <a:t>	operation fail mostly to </a:t>
            </a:r>
            <a:r>
              <a:rPr lang="en-US" b="1" dirty="0"/>
              <a:t>carrier removal or </a:t>
            </a:r>
            <a:r>
              <a:rPr lang="en-US" b="1" dirty="0" smtClean="0"/>
              <a:t>trapping.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400" b="1" dirty="0" smtClean="0">
                <a:solidFill>
                  <a:srgbClr val="0070C0"/>
                </a:solidFill>
              </a:rPr>
              <a:t>~ Ex: Semiconductor resistors, diodes, and field-effect devices 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 </a:t>
            </a:r>
            <a:r>
              <a:rPr lang="en-US" dirty="0"/>
              <a:t>Devices </a:t>
            </a:r>
            <a:r>
              <a:rPr lang="en-US" dirty="0" smtClean="0"/>
              <a:t>based on </a:t>
            </a:r>
            <a:r>
              <a:rPr lang="en-US" u="sng" dirty="0" smtClean="0"/>
              <a:t>minority </a:t>
            </a:r>
            <a:r>
              <a:rPr lang="en-US" u="sng" dirty="0"/>
              <a:t>carrier </a:t>
            </a:r>
            <a:r>
              <a:rPr lang="en-US" u="sng" dirty="0" smtClean="0"/>
              <a:t>concentration</a:t>
            </a:r>
          </a:p>
          <a:p>
            <a:pPr marL="0" indent="0">
              <a:buNone/>
            </a:pPr>
            <a:r>
              <a:rPr lang="en-US" dirty="0" smtClean="0"/>
              <a:t>	for </a:t>
            </a:r>
            <a:r>
              <a:rPr lang="en-US" dirty="0"/>
              <a:t>their </a:t>
            </a:r>
            <a:r>
              <a:rPr lang="en-US" dirty="0" smtClean="0"/>
              <a:t>operation degrade due to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lifetime effects.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400" b="1" dirty="0" smtClean="0">
                <a:solidFill>
                  <a:srgbClr val="00B050"/>
                </a:solidFill>
              </a:rPr>
              <a:t>~ Ex: Bipolar resistors, </a:t>
            </a:r>
            <a:r>
              <a:rPr lang="en-US" sz="1400" b="1" dirty="0" err="1" smtClean="0">
                <a:solidFill>
                  <a:srgbClr val="00B050"/>
                </a:solidFill>
              </a:rPr>
              <a:t>optoelectric</a:t>
            </a:r>
            <a:r>
              <a:rPr lang="en-US" sz="1400" b="1" dirty="0" smtClean="0">
                <a:solidFill>
                  <a:srgbClr val="00B050"/>
                </a:solidFill>
              </a:rPr>
              <a:t> devices,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B050"/>
                </a:solidFill>
              </a:rPr>
              <a:t>	</a:t>
            </a:r>
            <a:r>
              <a:rPr lang="en-US" sz="1400" b="1" dirty="0" smtClean="0">
                <a:solidFill>
                  <a:srgbClr val="00B050"/>
                </a:solidFill>
              </a:rPr>
              <a:t>	and switching devices</a:t>
            </a:r>
            <a:endParaRPr lang="en-US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175" y="1381125"/>
            <a:ext cx="4570950" cy="446246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6829425" y="2066926"/>
            <a:ext cx="648750" cy="75009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829425" y="2590802"/>
            <a:ext cx="648750" cy="22621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29425" y="2817019"/>
            <a:ext cx="648750" cy="65008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181600" y="4524375"/>
            <a:ext cx="2296575" cy="30480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181600" y="4829175"/>
            <a:ext cx="2296575" cy="4381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81600" y="4829175"/>
            <a:ext cx="2296575" cy="857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763650" y="5927258"/>
            <a:ext cx="504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[1]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0482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024" y="614471"/>
            <a:ext cx="5731925" cy="1280890"/>
          </a:xfrm>
        </p:spPr>
        <p:txBody>
          <a:bodyPr/>
          <a:lstStyle/>
          <a:p>
            <a:r>
              <a:rPr lang="en-US" u="sng" dirty="0" smtClean="0"/>
              <a:t>Displacement Damage: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025" y="1343025"/>
            <a:ext cx="10020300" cy="5325194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Caused </a:t>
            </a:r>
            <a:r>
              <a:rPr lang="en-US" sz="2000" dirty="0"/>
              <a:t>by neutrons, protons, alpha particles, heavy ions, and very high energy gamma photons.</a:t>
            </a:r>
            <a:endParaRPr lang="en-US" sz="2000" dirty="0" smtClean="0"/>
          </a:p>
          <a:p>
            <a:pPr marL="742950" lvl="2" indent="-342900"/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800" i="1" dirty="0">
                <a:solidFill>
                  <a:srgbClr val="FF0000"/>
                </a:solidFill>
              </a:rPr>
              <a:t>Note: We’ll be focusing primarily on </a:t>
            </a:r>
            <a:r>
              <a:rPr lang="en-US" sz="1800" i="1" u="sng" dirty="0">
                <a:solidFill>
                  <a:srgbClr val="FF0000"/>
                </a:solidFill>
              </a:rPr>
              <a:t>fast-neutron displacement </a:t>
            </a:r>
            <a:r>
              <a:rPr lang="en-US" sz="1800" i="1" dirty="0">
                <a:solidFill>
                  <a:srgbClr val="FF0000"/>
                </a:solidFill>
              </a:rPr>
              <a:t>effects since they’re representative of displacement damage in general</a:t>
            </a:r>
            <a:r>
              <a:rPr lang="en-US" sz="1800" i="1" dirty="0" smtClean="0">
                <a:solidFill>
                  <a:srgbClr val="FF0000"/>
                </a:solidFill>
              </a:rPr>
              <a:t>.</a:t>
            </a:r>
          </a:p>
          <a:p>
            <a:pPr marL="400050" lvl="2" indent="0">
              <a:buNone/>
            </a:pPr>
            <a:endParaRPr lang="en-US" sz="2000" dirty="0"/>
          </a:p>
          <a:p>
            <a:r>
              <a:rPr lang="en-US" sz="2000" dirty="0" smtClean="0"/>
              <a:t>This type of damage is the result of </a:t>
            </a:r>
            <a:r>
              <a:rPr lang="en-US" sz="2000" b="1" dirty="0" smtClean="0">
                <a:solidFill>
                  <a:schemeClr val="tx1"/>
                </a:solidFill>
              </a:rPr>
              <a:t>lattice atom </a:t>
            </a:r>
            <a:r>
              <a:rPr lang="en-US" sz="2000" b="1" dirty="0">
                <a:solidFill>
                  <a:schemeClr val="tx1"/>
                </a:solidFill>
              </a:rPr>
              <a:t>displacements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Lattice displacement significantly </a:t>
            </a:r>
            <a:r>
              <a:rPr lang="en-US" sz="2000" dirty="0"/>
              <a:t>decreases </a:t>
            </a:r>
            <a:r>
              <a:rPr lang="en-US" sz="2000" u="sng" dirty="0"/>
              <a:t>carrier concentration</a:t>
            </a:r>
            <a:r>
              <a:rPr lang="en-US" sz="2000" dirty="0"/>
              <a:t>, </a:t>
            </a:r>
            <a:r>
              <a:rPr lang="en-US" sz="2000" u="sng" dirty="0"/>
              <a:t>carrier mobility</a:t>
            </a:r>
            <a:r>
              <a:rPr lang="en-US" sz="2000" dirty="0"/>
              <a:t>, and </a:t>
            </a:r>
            <a:r>
              <a:rPr lang="en-US" sz="2000" u="sng" dirty="0"/>
              <a:t>carrier lifetime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Analogy: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Bowling ball = Fast Neutron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Bowling Pins = Lattice Structure of device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007" y="4319347"/>
            <a:ext cx="3131829" cy="23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7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753" y="601669"/>
            <a:ext cx="8911687" cy="1280890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Fast-neutron </a:t>
            </a:r>
            <a:r>
              <a:rPr lang="en-US" u="sng" dirty="0">
                <a:solidFill>
                  <a:schemeClr val="tx1"/>
                </a:solidFill>
              </a:rPr>
              <a:t>displacement </a:t>
            </a:r>
            <a:r>
              <a:rPr lang="en-US" u="sng" dirty="0" smtClean="0">
                <a:solidFill>
                  <a:schemeClr val="tx1"/>
                </a:solidFill>
              </a:rPr>
              <a:t>effects:</a:t>
            </a:r>
            <a:endParaRPr lang="en-US" u="sng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49730" y="1346889"/>
                <a:ext cx="5209067" cy="534918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To the right is a graph which has the </a:t>
                </a:r>
                <a:r>
                  <a:rPr lang="en-US" u="sng" dirty="0" smtClean="0"/>
                  <a:t>neutron sensitivity</a:t>
                </a:r>
                <a:r>
                  <a:rPr lang="en-US" dirty="0" smtClean="0"/>
                  <a:t> plotted with respect to the </a:t>
                </a:r>
                <a:r>
                  <a:rPr lang="en-US" u="sng" dirty="0" smtClean="0"/>
                  <a:t>mobility</a:t>
                </a:r>
                <a:r>
                  <a:rPr lang="en-US" dirty="0" smtClean="0"/>
                  <a:t>, </a:t>
                </a:r>
                <a:r>
                  <a:rPr lang="en-US" u="sng" dirty="0" smtClean="0"/>
                  <a:t>carrier concentration</a:t>
                </a:r>
                <a:r>
                  <a:rPr lang="en-US" dirty="0" smtClean="0"/>
                  <a:t>, and </a:t>
                </a:r>
                <a:r>
                  <a:rPr lang="en-US" u="sng" dirty="0" smtClean="0"/>
                  <a:t>minority-carrier lifetime</a:t>
                </a:r>
                <a:r>
                  <a:rPr lang="en-US" dirty="0" smtClean="0"/>
                  <a:t>. </a:t>
                </a:r>
              </a:p>
              <a:p>
                <a:pPr lvl="1">
                  <a:lnSpc>
                    <a:spcPct val="150000"/>
                  </a:lnSpc>
                  <a:spcBef>
                    <a:spcPts val="500"/>
                  </a:spcBef>
                  <a:buClr>
                    <a:srgbClr val="0070C0"/>
                  </a:buClr>
                  <a:buFont typeface="Century Gothic" panose="020B0502020202020204" pitchFamily="34" charset="0"/>
                  <a:buChar char="~"/>
                </a:pPr>
                <a:r>
                  <a:rPr lang="en-US" sz="1200" b="1" dirty="0">
                    <a:solidFill>
                      <a:srgbClr val="0070C0"/>
                    </a:solidFill>
                  </a:rPr>
                  <a:t>Note: The degradation becomes severe when the neutron </a:t>
                </a:r>
                <a:r>
                  <a:rPr lang="en-US" sz="1200" b="1" dirty="0" err="1" smtClean="0">
                    <a:solidFill>
                      <a:srgbClr val="0070C0"/>
                    </a:solidFill>
                  </a:rPr>
                  <a:t>fluence</a:t>
                </a:r>
                <a:r>
                  <a:rPr lang="en-US" sz="1200" b="1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sz="1200" b="1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z-Cyrl-AZ" sz="1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az-Cyrl-AZ" sz="1200" b="1" dirty="0">
                            <a:solidFill>
                              <a:srgbClr val="0070C0"/>
                            </a:solidFill>
                          </a:rPr>
                          <m:t>Ф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1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b="1" dirty="0">
                    <a:solidFill>
                      <a:srgbClr val="0070C0"/>
                    </a:solidFill>
                  </a:rPr>
                  <a:t> exceeds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1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sup>
                    </m:sSup>
                    <m:r>
                      <a:rPr lang="en-US" sz="12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𝒏𝒆𝒖𝒕𝒓𝒐𝒏</m:t>
                    </m:r>
                    <m:r>
                      <m:rPr>
                        <m:nor/>
                      </m:rPr>
                      <a:rPr lang="en-US" sz="1200" b="1" dirty="0">
                        <a:solidFill>
                          <a:srgbClr val="0070C0"/>
                        </a:solidFill>
                      </a:rPr>
                      <m:t>/</m:t>
                    </m:r>
                    <m:sSup>
                      <m:sSupPr>
                        <m:ctrlPr>
                          <a:rPr lang="en-US" sz="1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1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200" b="1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Clr>
                    <a:srgbClr val="00B050"/>
                  </a:buClr>
                  <a:buFont typeface="Century Gothic" panose="020B0502020202020204" pitchFamily="34" charset="0"/>
                  <a:buChar char="~"/>
                </a:pPr>
                <a:r>
                  <a:rPr lang="en-US" sz="1200" b="1" dirty="0">
                    <a:solidFill>
                      <a:srgbClr val="00B050"/>
                    </a:solidFill>
                  </a:rPr>
                  <a:t>Note: 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</m:den>
                    </m:f>
                    <m:r>
                      <a:rPr lang="en-US" sz="1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𝒗𝒔</m:t>
                    </m:r>
                    <m:r>
                      <a:rPr lang="en-US" sz="1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az-Cyrl-AZ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az-Cyrl-AZ" sz="1400" b="1" dirty="0">
                            <a:solidFill>
                              <a:srgbClr val="00B050"/>
                            </a:solidFill>
                          </a:rPr>
                          <m:t>Ф</m:t>
                        </m:r>
                      </m:e>
                      <m:sub>
                        <m:r>
                          <a:rPr lang="en-US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1200" b="1" dirty="0">
                    <a:solidFill>
                      <a:srgbClr val="00B050"/>
                    </a:solidFill>
                  </a:rPr>
                  <a:t>curves are the range of lifetime values. The area shaded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200" b="1" dirty="0">
                    <a:solidFill>
                      <a:srgbClr val="00B050"/>
                    </a:solidFill>
                  </a:rPr>
                  <a:t> , the LI curve (Low Injection) is similar to the behavior of solar cells at low injection. At this curve the lifetime decreases 50%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z-Cyrl-AZ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az-Cyrl-AZ" sz="1200" b="1" dirty="0">
                            <a:solidFill>
                              <a:srgbClr val="00B050"/>
                            </a:solidFill>
                          </a:rPr>
                          <m:t>Ф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1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r>
                      <a:rPr lang="en-US" sz="12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𝒏𝒆𝒖𝒕𝒓𝒐𝒏</m:t>
                    </m:r>
                    <m:r>
                      <m:rPr>
                        <m:nor/>
                      </m:rPr>
                      <a:rPr lang="en-US" sz="1200" b="1" dirty="0">
                        <a:solidFill>
                          <a:srgbClr val="00B050"/>
                        </a:solidFill>
                      </a:rPr>
                      <m:t>/</m:t>
                    </m:r>
                    <m:sSup>
                      <m:sSupPr>
                        <m:ctrlPr>
                          <a:rPr lang="en-US" sz="1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12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200" b="1" dirty="0">
                  <a:solidFill>
                    <a:srgbClr val="00B050"/>
                  </a:solidFill>
                </a:endParaRPr>
              </a:p>
              <a:p>
                <a:pPr marL="457200" lvl="1" indent="0">
                  <a:spcBef>
                    <a:spcPts val="0"/>
                  </a:spcBef>
                  <a:buClr>
                    <a:srgbClr val="0070C0"/>
                  </a:buClr>
                  <a:buNone/>
                </a:pPr>
                <a:endParaRPr lang="en-US" sz="1200" b="1" dirty="0">
                  <a:solidFill>
                    <a:srgbClr val="00B050"/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Clr>
                    <a:srgbClr val="FF0000"/>
                  </a:buClr>
                  <a:buFont typeface="Century Gothic" panose="020B0502020202020204" pitchFamily="34" charset="0"/>
                  <a:buChar char="~"/>
                </a:pPr>
                <a:r>
                  <a:rPr lang="en-US" sz="1200" b="1" dirty="0">
                    <a:solidFill>
                      <a:srgbClr val="FF0000"/>
                    </a:solidFill>
                  </a:rPr>
                  <a:t>Note: The area shaded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200" b="1" dirty="0">
                    <a:solidFill>
                      <a:srgbClr val="FF0000"/>
                    </a:solidFill>
                  </a:rPr>
                  <a:t> , the HI curve (High Injection) is similar to a modern, gold-doped transistor. At this curve the lifetime decreases 50%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z-Cyrl-AZ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az-Cyrl-AZ" sz="1200" b="1" dirty="0">
                            <a:solidFill>
                              <a:srgbClr val="FF0000"/>
                            </a:solidFill>
                          </a:rPr>
                          <m:t>Ф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1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sup>
                    </m:sSup>
                    <m:r>
                      <a:rPr lang="en-US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𝒏𝒆𝒖𝒕𝒓𝒐𝒏</m:t>
                    </m:r>
                    <m:r>
                      <m:rPr>
                        <m:nor/>
                      </m:rPr>
                      <a:rPr lang="en-US" sz="1200" b="1" dirty="0">
                        <a:solidFill>
                          <a:srgbClr val="FF0000"/>
                        </a:solidFill>
                      </a:rPr>
                      <m:t>/</m:t>
                    </m:r>
                    <m:sSup>
                      <m:sSupPr>
                        <m:ctrlPr>
                          <a:rPr lang="en-US" sz="1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1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From this data we can conclude that the displacement effects are different for a given type of material.</a:t>
                </a:r>
              </a:p>
              <a:p>
                <a:endParaRPr lang="en-US" dirty="0" smtClean="0"/>
              </a:p>
              <a:p>
                <a:pPr lvl="1">
                  <a:lnSpc>
                    <a:spcPct val="150000"/>
                  </a:lnSpc>
                  <a:spcBef>
                    <a:spcPts val="500"/>
                  </a:spcBef>
                  <a:buClr>
                    <a:srgbClr val="0070C0"/>
                  </a:buClr>
                  <a:buFont typeface="Century Gothic" panose="020B0502020202020204" pitchFamily="34" charset="0"/>
                  <a:buChar char="~"/>
                </a:pPr>
                <a:endParaRPr lang="en-US" sz="1000" b="1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lnSpc>
                    <a:spcPct val="150000"/>
                  </a:lnSpc>
                  <a:spcBef>
                    <a:spcPts val="0"/>
                  </a:spcBef>
                  <a:buClr>
                    <a:srgbClr val="FF0000"/>
                  </a:buClr>
                  <a:buNone/>
                </a:pPr>
                <a:endParaRPr lang="en-US" sz="10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9730" y="1346889"/>
                <a:ext cx="5209067" cy="5349185"/>
              </a:xfrm>
              <a:blipFill rotWithShape="0">
                <a:blip r:embed="rId2"/>
                <a:stretch>
                  <a:fillRect l="-820" t="-1254" r="-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030" y="1518249"/>
            <a:ext cx="5486400" cy="406717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0230928" y="1710907"/>
            <a:ext cx="60385" cy="320615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7280694" y="4304581"/>
            <a:ext cx="8628" cy="61247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0619117" y="4304581"/>
            <a:ext cx="17253" cy="6124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11710" y="5589198"/>
                <a:ext cx="5054720" cy="528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[</a:t>
                </a:r>
                <a:r>
                  <a:rPr lang="en-US" sz="1400" dirty="0" smtClean="0"/>
                  <a:t>2], [3]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400" i="1" smtClean="0"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</a:rPr>
                          <m:t>μ</m:t>
                        </m:r>
                      </m:den>
                    </m:f>
                  </m:oMath>
                </a14:m>
                <a:r>
                  <a:rPr lang="en-US" sz="1400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1400" dirty="0" smtClean="0"/>
                  <a:t> from Stein and Gereth data,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400" i="1" smtClean="0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</a:rPr>
                          <m:t>τ</m:t>
                        </m:r>
                      </m:den>
                    </m:f>
                  </m:oMath>
                </a14:m>
                <a:r>
                  <a:rPr lang="en-US" sz="1400" dirty="0" smtClean="0"/>
                  <a:t> from Gregory data.</a:t>
                </a:r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710" y="5589198"/>
                <a:ext cx="5054720" cy="528222"/>
              </a:xfrm>
              <a:prstGeom prst="rect">
                <a:avLst/>
              </a:prstGeom>
              <a:blipFill rotWithShape="0">
                <a:blip r:embed="rId4"/>
                <a:stretch>
                  <a:fillRect t="-55172" r="-3860" b="-49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83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525" y="588871"/>
            <a:ext cx="8911687" cy="1280890"/>
          </a:xfrm>
        </p:spPr>
        <p:txBody>
          <a:bodyPr/>
          <a:lstStyle/>
          <a:p>
            <a:r>
              <a:rPr lang="en-US" u="sng" dirty="0" smtClean="0"/>
              <a:t>Visual aid of ionization: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194" y="2275189"/>
            <a:ext cx="1882353" cy="16681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Schematic cross section of an n-channel MOSFET (left).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234" y="1408981"/>
            <a:ext cx="6057900" cy="3667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51159" y="2275189"/>
            <a:ext cx="219110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Gate oxide with trapped holes at the oxide-silicon interface (</a:t>
            </a:r>
            <a:r>
              <a:rPr lang="en-US" sz="2000" dirty="0" smtClean="0"/>
              <a:t>right)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>
            <a:off x="2381323" y="1464333"/>
            <a:ext cx="423204" cy="3029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9180736" y="1464333"/>
            <a:ext cx="463596" cy="309904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59196" y="6361981"/>
            <a:ext cx="56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858" y="632839"/>
            <a:ext cx="8911687" cy="1280890"/>
          </a:xfrm>
        </p:spPr>
        <p:txBody>
          <a:bodyPr/>
          <a:lstStyle/>
          <a:p>
            <a:r>
              <a:rPr lang="en-US" u="sng" dirty="0" smtClean="0"/>
              <a:t>Ionization Damage: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012" y="1621158"/>
            <a:ext cx="8915400" cy="4902734"/>
          </a:xfrm>
        </p:spPr>
        <p:txBody>
          <a:bodyPr>
            <a:normAutofit lnSpcReduction="10000"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Process of ionization in oxide layer: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Clr>
                <a:srgbClr val="0070C0"/>
              </a:buClr>
            </a:pPr>
            <a:r>
              <a:rPr lang="en-US" sz="2000" b="1" i="1" dirty="0" smtClean="0">
                <a:solidFill>
                  <a:srgbClr val="0070C0"/>
                </a:solidFill>
              </a:rPr>
              <a:t>Effects of this process:</a:t>
            </a:r>
            <a:endParaRPr lang="en-US" sz="20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Analogy: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Strainer = oxide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Coffee goodness that you drink = electrons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Gross sludgy grounds left over after straining = holes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3084" y="2016136"/>
            <a:ext cx="2115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High-energy </a:t>
            </a:r>
            <a:r>
              <a:rPr lang="en-US" sz="1400" dirty="0"/>
              <a:t>particle </a:t>
            </a:r>
            <a:r>
              <a:rPr lang="en-US" sz="1400" dirty="0" smtClean="0"/>
              <a:t>goes device. Electron-hole pairs are created in the oxide.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024376" y="2016136"/>
            <a:ext cx="1907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Electrons (very mobile) move out to the most positive electrode.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342879" y="2016136"/>
            <a:ext cx="24003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Positive charges (holes) have lower mobility making them more likely to be trapped in the oxide.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174410" y="2016136"/>
            <a:ext cx="2224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Causes trapped-oxide charge to be positive due to the trapped holes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389819" y="3526313"/>
            <a:ext cx="2048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When a positive voltage is applied to gate electrode, it attracts electrons to the surface of Si beneath the gate.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38755" y="3741884"/>
            <a:ext cx="1907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The holes then freed by the radiation build up near the substrate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27505" y="3634035"/>
            <a:ext cx="25409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Threshold voltage is forced to increase, since a larger applied voltage is required to maintain the negative charge of the channel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74410" y="3526312"/>
                <a:ext cx="227708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Produces semi-permanent shifts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</m:oMath>
                </a14:m>
                <a:r>
                  <a:rPr lang="en-US" sz="1400" dirty="0" smtClean="0"/>
                  <a:t> characteristic of the device due to the altered threshold voltage</a:t>
                </a:r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410" y="3526312"/>
                <a:ext cx="2277085" cy="1384995"/>
              </a:xfrm>
              <a:prstGeom prst="rect">
                <a:avLst/>
              </a:prstGeom>
              <a:blipFill rotWithShape="0">
                <a:blip r:embed="rId2"/>
                <a:stretch>
                  <a:fillRect t="-439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>
            <a:off x="3582115" y="2351657"/>
            <a:ext cx="431740" cy="92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921067" y="2351657"/>
            <a:ext cx="431740" cy="92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754024" y="2351657"/>
            <a:ext cx="431740" cy="92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582115" y="4001296"/>
            <a:ext cx="431740" cy="92333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845967" y="4001296"/>
            <a:ext cx="431740" cy="92333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8818685" y="4001295"/>
            <a:ext cx="431740" cy="92333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learningonlineblog.com/wp-content/uploads/2012/10/cold-brew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42" y="5078455"/>
            <a:ext cx="2558668" cy="172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1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250" y="671735"/>
            <a:ext cx="8911687" cy="1280890"/>
          </a:xfrm>
        </p:spPr>
        <p:txBody>
          <a:bodyPr/>
          <a:lstStyle/>
          <a:p>
            <a:pPr algn="ctr"/>
            <a:r>
              <a:rPr lang="en-US" u="sng" dirty="0" smtClean="0"/>
              <a:t>What types of devices are sensitive to ionization?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250" y="2343150"/>
            <a:ext cx="8915400" cy="3777622"/>
          </a:xfrm>
        </p:spPr>
        <p:txBody>
          <a:bodyPr/>
          <a:lstStyle/>
          <a:p>
            <a:r>
              <a:rPr lang="en-US" sz="2400" b="1" dirty="0" smtClean="0"/>
              <a:t>MOSFETs</a:t>
            </a:r>
            <a:r>
              <a:rPr lang="en-US" sz="2400" dirty="0" smtClean="0"/>
              <a:t> have very prominent ionization effects</a:t>
            </a:r>
          </a:p>
          <a:p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Since MOS </a:t>
            </a:r>
            <a:r>
              <a:rPr lang="en-US" sz="2000" u="sng" dirty="0" smtClean="0"/>
              <a:t>oxide links the gate to the channel</a:t>
            </a:r>
            <a:r>
              <a:rPr lang="en-US" sz="2000" dirty="0" smtClean="0"/>
              <a:t>, hole trapping becomes more of an issue.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Based on the geometric location of the trapped charge, </a:t>
            </a:r>
            <a:r>
              <a:rPr lang="en-US" sz="2000" b="1" dirty="0" smtClean="0">
                <a:solidFill>
                  <a:srgbClr val="FF0000"/>
                </a:solidFill>
              </a:rPr>
              <a:t>P-channel</a:t>
            </a:r>
            <a:r>
              <a:rPr lang="en-US" sz="2000" dirty="0" smtClean="0"/>
              <a:t> (with already negative gate voltages) tend to be </a:t>
            </a:r>
            <a:r>
              <a:rPr lang="en-US" sz="2000" b="1" i="1" dirty="0" smtClean="0">
                <a:solidFill>
                  <a:srgbClr val="FF0000"/>
                </a:solidFill>
              </a:rPr>
              <a:t>less sensitive to ionization compared to N-channel devices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72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100" y="586010"/>
            <a:ext cx="8911687" cy="1280890"/>
          </a:xfrm>
        </p:spPr>
        <p:txBody>
          <a:bodyPr/>
          <a:lstStyle/>
          <a:p>
            <a:r>
              <a:rPr lang="en-US" u="sng" dirty="0"/>
              <a:t>Radiation-hardening techniques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043" y="1426607"/>
            <a:ext cx="8915400" cy="4844796"/>
          </a:xfrm>
        </p:spPr>
        <p:txBody>
          <a:bodyPr/>
          <a:lstStyle/>
          <a:p>
            <a:r>
              <a:rPr lang="en-US" sz="2000" dirty="0" smtClean="0"/>
              <a:t>Even though they’re extremely radiation hard, </a:t>
            </a:r>
            <a:r>
              <a:rPr lang="en-US" sz="2000" b="1" dirty="0" smtClean="0"/>
              <a:t>no… you can’t use vacuum tubes. </a:t>
            </a:r>
            <a:endParaRPr lang="en-US" sz="2000" b="1" dirty="0"/>
          </a:p>
          <a:p>
            <a:r>
              <a:rPr lang="en-US" sz="2000" dirty="0" smtClean="0"/>
              <a:t>Modern </a:t>
            </a:r>
            <a:r>
              <a:rPr lang="en-US" sz="2000" dirty="0"/>
              <a:t>electronics systems are too complex and tubes must be replaced after frequent use. This restricts </a:t>
            </a:r>
            <a:r>
              <a:rPr lang="en-US" sz="2000" dirty="0" smtClean="0"/>
              <a:t>our </a:t>
            </a:r>
            <a:r>
              <a:rPr lang="en-US" sz="2000" dirty="0"/>
              <a:t>focus to </a:t>
            </a:r>
            <a:r>
              <a:rPr lang="en-US" sz="2000" dirty="0" smtClean="0"/>
              <a:t>ICs.</a:t>
            </a:r>
            <a:endParaRPr lang="en-US" dirty="0"/>
          </a:p>
          <a:p>
            <a:pPr marL="0" indent="0" algn="ctr">
              <a:buNone/>
            </a:pPr>
            <a:r>
              <a:rPr lang="en-US" sz="2000" b="1" i="1" u="sng" dirty="0" smtClean="0"/>
              <a:t>Two Approaches</a:t>
            </a:r>
            <a:r>
              <a:rPr lang="en-US" sz="2000" b="1" u="sng" dirty="0" smtClean="0"/>
              <a:t>: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40127"/>
              </p:ext>
            </p:extLst>
          </p:nvPr>
        </p:nvGraphicFramePr>
        <p:xfrm>
          <a:off x="2302743" y="3338322"/>
          <a:ext cx="81280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4017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/>
                        <a:t>Physical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/>
                        <a:t>Logical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Deals with the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u="none" baseline="0" dirty="0" smtClean="0">
                          <a:solidFill>
                            <a:schemeClr val="tx1"/>
                          </a:solidFill>
                        </a:rPr>
                        <a:t>manufacturing</a:t>
                      </a:r>
                      <a:r>
                        <a:rPr lang="en-US" baseline="0" dirty="0" smtClean="0"/>
                        <a:t> of semiconductor devices and choice of </a:t>
                      </a:r>
                      <a:r>
                        <a:rPr lang="en-US" b="1" baseline="0" dirty="0" smtClean="0"/>
                        <a:t>materials/device characteristics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Involves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programming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digital logic</a:t>
                      </a:r>
                      <a:r>
                        <a:rPr lang="en-US" baseline="0" dirty="0" smtClean="0"/>
                        <a:t> to correct malfunctions in the hardware.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u="sng" dirty="0" err="1" smtClean="0"/>
                        <a:t>Ex.s</a:t>
                      </a:r>
                      <a:r>
                        <a:rPr lang="en-US" dirty="0" smtClean="0"/>
                        <a:t>: 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manufacturing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 </a:t>
                      </a: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insulating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substrates</a:t>
                      </a:r>
                    </a:p>
                    <a:p>
                      <a:endParaRPr lang="en-US" sz="14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Bipolar transistors have higher radiation tolerance than MOS.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u="sng" dirty="0" err="1" smtClean="0"/>
                        <a:t>Ex.s</a:t>
                      </a:r>
                      <a:r>
                        <a:rPr lang="en-US" i="1" u="sng" dirty="0" smtClean="0"/>
                        <a:t>: </a:t>
                      </a:r>
                      <a:r>
                        <a:rPr lang="en-US" sz="14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</a:t>
                      </a:r>
                      <a:r>
                        <a:rPr lang="en-US" sz="14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separate </a:t>
                      </a: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microprocessor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boards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independently compute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tasks 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compare their answers, if calculations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vary, shut down incorrect board or have 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watchdog timer force a hard reset to the system. </a:t>
                      </a:r>
                      <a:endParaRPr lang="en-US" sz="1400" i="1" u="sng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1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17966</TotalTime>
  <Words>909</Words>
  <Application>Microsoft Office PowerPoint</Application>
  <PresentationFormat>Widescreen</PresentationFormat>
  <Paragraphs>160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Wingdings 3</vt:lpstr>
      <vt:lpstr>Wisp</vt:lpstr>
      <vt:lpstr>Radiation Hardness in Semiconductors</vt:lpstr>
      <vt:lpstr>Radiation Effects on Semiconductor Devices:</vt:lpstr>
      <vt:lpstr>Types of Device Failure:</vt:lpstr>
      <vt:lpstr>Displacement Damage:</vt:lpstr>
      <vt:lpstr>Fast-neutron displacement effects:</vt:lpstr>
      <vt:lpstr>Visual aid of ionization:</vt:lpstr>
      <vt:lpstr>Ionization Damage:</vt:lpstr>
      <vt:lpstr>What types of devices are sensitive to ionization?</vt:lpstr>
      <vt:lpstr>Radiation-hardening techniques </vt:lpstr>
      <vt:lpstr>More Physical Rad-Hardening Techniques: </vt:lpstr>
      <vt:lpstr>When should we consider the effects of radiation damage?</vt:lpstr>
      <vt:lpstr>Product Example: Nuclear Power Plant Equipment</vt:lpstr>
      <vt:lpstr>Product Example: Space </vt:lpstr>
      <vt:lpstr>Negative effects and hurtles of Radhard devices:</vt:lpstr>
      <vt:lpstr>References:</vt:lpstr>
      <vt:lpstr>Key points to remember: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Johnny Shotgunn</dc:creator>
  <cp:lastModifiedBy>Dr. Burns</cp:lastModifiedBy>
  <cp:revision>116</cp:revision>
  <dcterms:created xsi:type="dcterms:W3CDTF">2016-04-11T00:55:38Z</dcterms:created>
  <dcterms:modified xsi:type="dcterms:W3CDTF">2016-04-28T14:02:58Z</dcterms:modified>
</cp:coreProperties>
</file>