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12" autoAdjust="0"/>
  </p:normalViewPr>
  <p:slideViewPr>
    <p:cSldViewPr snapToGrid="0">
      <p:cViewPr varScale="1">
        <p:scale>
          <a:sx n="146" d="100"/>
          <a:sy n="146" d="100"/>
        </p:scale>
        <p:origin x="1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079806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672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-vehicle displays are the central console units that control radio, heat/cooling etc. </a:t>
            </a:r>
            <a:endParaRPr dirty="0"/>
          </a:p>
        </p:txBody>
      </p:sp>
    </p:spTree>
    <p:extLst>
      <p:ext uri="{BB962C8B-B14F-4D97-AF65-F5344CB8AC3E}">
        <p14:creationId xmlns:p14="http://schemas.microsoft.com/office/powerpoint/2010/main" val="2587897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-Imagine having light up sneakers all over your body. You would be the coolest 6 year old in first grade.</a:t>
            </a:r>
          </a:p>
          <a:p>
            <a:pPr lvl="0">
              <a:spcBef>
                <a:spcPts val="0"/>
              </a:spcBef>
              <a:buNone/>
            </a:pPr>
            <a:r>
              <a:rPr lang="en" dirty="0"/>
              <a:t>-HUDs for aircraft/military uses </a:t>
            </a:r>
            <a:r>
              <a:rPr lang="en-US" dirty="0"/>
              <a:t>as well as cars</a:t>
            </a:r>
          </a:p>
          <a:p>
            <a:pPr lvl="0">
              <a:spcBef>
                <a:spcPts val="0"/>
              </a:spcBef>
              <a:buNone/>
            </a:pPr>
            <a:r>
              <a:rPr lang="en-US" dirty="0"/>
              <a:t>-foldable tablets/laptops to condense </a:t>
            </a:r>
          </a:p>
          <a:p>
            <a:pPr lvl="0">
              <a:spcBef>
                <a:spcPts val="0"/>
              </a:spcBef>
              <a:buNone/>
            </a:pPr>
            <a:r>
              <a:rPr lang="en-US" dirty="0"/>
              <a:t>-windows would have many uses such as displaying on both sides, having displays in front of fireplaces etc. </a:t>
            </a:r>
          </a:p>
          <a:p>
            <a:pPr lvl="0">
              <a:spcBef>
                <a:spcPts val="0"/>
              </a:spcBef>
              <a:buNone/>
            </a:pPr>
            <a:r>
              <a:rPr lang="en-US" dirty="0"/>
              <a:t>-rolled screens could replace the need for projectors by just hooking up your device straight to the display</a:t>
            </a:r>
            <a:endParaRPr lang="en" dirty="0"/>
          </a:p>
        </p:txBody>
      </p:sp>
    </p:spTree>
    <p:extLst>
      <p:ext uri="{BB962C8B-B14F-4D97-AF65-F5344CB8AC3E}">
        <p14:creationId xmlns:p14="http://schemas.microsoft.com/office/powerpoint/2010/main" val="22057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62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65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0298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7061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-OLEDs use organic molecules that produce light when a current is applied across them.</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266405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-Contrast gives easier viewing in sunlight</a:t>
            </a:r>
          </a:p>
        </p:txBody>
      </p:sp>
    </p:spTree>
    <p:extLst>
      <p:ext uri="{BB962C8B-B14F-4D97-AF65-F5344CB8AC3E}">
        <p14:creationId xmlns:p14="http://schemas.microsoft.com/office/powerpoint/2010/main" val="117704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9345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-Current flow is controlled by at least two TFTs at each pixel one to start and stop charging of the storage capacitor, one to create a constant current to the pixel, eliminating the need for high currents</a:t>
            </a:r>
          </a:p>
          <a:p>
            <a:pPr lvl="0">
              <a:spcBef>
                <a:spcPts val="0"/>
              </a:spcBef>
              <a:buNone/>
            </a:pPr>
            <a:r>
              <a:rPr lang="en" dirty="0"/>
              <a:t>-Most useful and common type</a:t>
            </a:r>
          </a:p>
        </p:txBody>
      </p:sp>
    </p:spTree>
    <p:extLst>
      <p:ext uri="{BB962C8B-B14F-4D97-AF65-F5344CB8AC3E}">
        <p14:creationId xmlns:p14="http://schemas.microsoft.com/office/powerpoint/2010/main" val="25001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596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-OLED displays can be printed on its substrate with an inkjet printer or screen printing, making it cheaper to produce as manufacturing increases.</a:t>
            </a:r>
          </a:p>
          <a:p>
            <a:pPr lvl="0">
              <a:spcBef>
                <a:spcPts val="0"/>
              </a:spcBef>
              <a:buNone/>
            </a:pPr>
            <a:r>
              <a:rPr lang="en" dirty="0"/>
              <a:t>-Because there is no backlighting, they can be produced on flexible materials</a:t>
            </a:r>
          </a:p>
          <a:p>
            <a:pPr lvl="0">
              <a:spcBef>
                <a:spcPts val="0"/>
              </a:spcBef>
              <a:buNone/>
            </a:pPr>
            <a:r>
              <a:rPr lang="en" dirty="0"/>
              <a:t>-Because OLEDs emit light directly it enables a greater contrast ratio and a much wider viewing range</a:t>
            </a:r>
          </a:p>
          <a:p>
            <a:pPr lvl="0">
              <a:spcBef>
                <a:spcPts val="0"/>
              </a:spcBef>
              <a:buNone/>
            </a:pPr>
            <a:r>
              <a:rPr lang="en" dirty="0"/>
              <a:t>-Since OLEDs are not backlit and produce pure light, they can save power and produce a true black at the same time</a:t>
            </a:r>
          </a:p>
          <a:p>
            <a:pPr lvl="0">
              <a:spcBef>
                <a:spcPts val="0"/>
              </a:spcBef>
              <a:buNone/>
            </a:pPr>
            <a:r>
              <a:rPr lang="en" dirty="0"/>
              <a:t>-OLEDs can have 1000 times faster refresh rates (10us) </a:t>
            </a:r>
          </a:p>
          <a:p>
            <a:pPr lvl="0">
              <a:spcBef>
                <a:spcPts val="0"/>
              </a:spcBef>
              <a:buNone/>
            </a:pPr>
            <a:r>
              <a:rPr lang="en" dirty="0"/>
              <a:t>-They are fast enough to be set to a flickering which can reduce motion blurr</a:t>
            </a:r>
          </a:p>
        </p:txBody>
      </p:sp>
    </p:spTree>
    <p:extLst>
      <p:ext uri="{BB962C8B-B14F-4D97-AF65-F5344CB8AC3E}">
        <p14:creationId xmlns:p14="http://schemas.microsoft.com/office/powerpoint/2010/main" val="276242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organic material materials deplete faster than the typical semiconductor/silicon product</a:t>
            </a:r>
          </a:p>
          <a:p>
            <a:pPr lvl="0">
              <a:spcBef>
                <a:spcPts val="0"/>
              </a:spcBef>
              <a:buNone/>
            </a:pPr>
            <a:r>
              <a:rPr lang="en" dirty="0"/>
              <a:t>-The material that produces the blue light degrades significantly faster (1.5x) than the red and green components</a:t>
            </a:r>
          </a:p>
          <a:p>
            <a:pPr lvl="0">
              <a:spcBef>
                <a:spcPts val="0"/>
              </a:spcBef>
              <a:buNone/>
            </a:pPr>
            <a:r>
              <a:rPr lang="en" dirty="0"/>
              <a:t>-The organic materials are damaged a lot easier than its silicon counterpart</a:t>
            </a:r>
          </a:p>
          <a:p>
            <a:pPr lvl="0">
              <a:spcBef>
                <a:spcPts val="0"/>
              </a:spcBef>
              <a:buNone/>
            </a:pPr>
            <a:r>
              <a:rPr lang="en" dirty="0"/>
              <a:t>-Images with white backgrounds(word docs, websites) use up to 3 times as much power</a:t>
            </a:r>
          </a:p>
        </p:txBody>
      </p:sp>
    </p:spTree>
    <p:extLst>
      <p:ext uri="{BB962C8B-B14F-4D97-AF65-F5344CB8AC3E}">
        <p14:creationId xmlns:p14="http://schemas.microsoft.com/office/powerpoint/2010/main" val="294348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1290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4279495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402460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3753489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7529970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872466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3118193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23793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722105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0797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650156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866961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2496118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8932974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1450715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34183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016462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2693822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4/17/2017</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6763863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hyperlink" Target="http://gizmodo.com/why-is-oled-different-and-what-makes-it-so-great-1654102034" TargetMode="External"/><Relationship Id="rId3" Type="http://schemas.openxmlformats.org/officeDocument/2006/relationships/hyperlink" Target="http://www.displaymate.com/LG_OLED_TV_ShootOut_1.htm#Response_time" TargetMode="External"/><Relationship Id="rId7" Type="http://schemas.openxmlformats.org/officeDocument/2006/relationships/hyperlink" Target="https://www.provideocoalition.com/smallhd-dp7-pro-oled/"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www.flatpanelshd.com/news.php?subaction=showfull&amp;id=1446462482" TargetMode="External"/><Relationship Id="rId5" Type="http://schemas.openxmlformats.org/officeDocument/2006/relationships/hyperlink" Target="https://en.wikipedia.org/wiki/OLED" TargetMode="External"/><Relationship Id="rId4" Type="http://schemas.openxmlformats.org/officeDocument/2006/relationships/hyperlink" Target="http://www.explainthatstuff.com/how-oleds-and-leps-work.html" TargetMode="External"/><Relationship Id="rId9" Type="http://schemas.openxmlformats.org/officeDocument/2006/relationships/hyperlink" Target="https://www.osram.com/osram_com/tools-and-services/services/faq/ledoled-lighting/index.js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94175"/>
            <a:ext cx="8520600" cy="1761300"/>
          </a:xfrm>
          <a:prstGeom prst="rect">
            <a:avLst/>
          </a:prstGeom>
        </p:spPr>
        <p:txBody>
          <a:bodyPr lIns="91425" tIns="91425" rIns="91425" bIns="91425" anchor="b" anchorCtr="0">
            <a:noAutofit/>
          </a:bodyPr>
          <a:lstStyle/>
          <a:p>
            <a:pPr lvl="0">
              <a:spcBef>
                <a:spcPts val="0"/>
              </a:spcBef>
              <a:buNone/>
            </a:pPr>
            <a:r>
              <a:rPr lang="en" dirty="0"/>
              <a:t>OLED Application to Large Displays</a:t>
            </a:r>
          </a:p>
        </p:txBody>
      </p:sp>
      <p:sp>
        <p:nvSpPr>
          <p:cNvPr id="55" name="Shape 55"/>
          <p:cNvSpPr txBox="1">
            <a:spLocks noGrp="1"/>
          </p:cNvSpPr>
          <p:nvPr>
            <p:ph type="subTitle" idx="1"/>
          </p:nvPr>
        </p:nvSpPr>
        <p:spPr>
          <a:xfrm>
            <a:off x="411750" y="2108625"/>
            <a:ext cx="8520600" cy="1648200"/>
          </a:xfrm>
          <a:prstGeom prst="rect">
            <a:avLst/>
          </a:prstGeom>
        </p:spPr>
        <p:txBody>
          <a:bodyPr lIns="91425" tIns="91425" rIns="91425" bIns="91425" anchor="t" anchorCtr="0">
            <a:noAutofit/>
          </a:bodyPr>
          <a:lstStyle/>
          <a:p>
            <a:pPr lvl="0" algn="l">
              <a:spcBef>
                <a:spcPts val="0"/>
              </a:spcBef>
              <a:buNone/>
            </a:pPr>
            <a:r>
              <a:rPr lang="en" sz="1800" dirty="0">
                <a:solidFill>
                  <a:schemeClr val="tx1"/>
                </a:solidFill>
              </a:rPr>
              <a:t>OLED technology is the next upcoming display technology. This presentation will cover some OLED basics, different types of OLEDs and the advantages and disadvantages of this technology, as well as some future technologies. </a:t>
            </a:r>
          </a:p>
        </p:txBody>
      </p:sp>
      <p:sp>
        <p:nvSpPr>
          <p:cNvPr id="56" name="Shape 56"/>
          <p:cNvSpPr txBox="1"/>
          <p:nvPr/>
        </p:nvSpPr>
        <p:spPr>
          <a:xfrm>
            <a:off x="6292000" y="3531675"/>
            <a:ext cx="2451600" cy="1301100"/>
          </a:xfrm>
          <a:prstGeom prst="rect">
            <a:avLst/>
          </a:prstGeom>
          <a:noFill/>
          <a:ln>
            <a:noFill/>
          </a:ln>
        </p:spPr>
        <p:txBody>
          <a:bodyPr lIns="91425" tIns="91425" rIns="91425" bIns="91425" anchor="t" anchorCtr="0">
            <a:noAutofit/>
          </a:bodyPr>
          <a:lstStyle/>
          <a:p>
            <a:pPr lvl="0">
              <a:spcBef>
                <a:spcPts val="0"/>
              </a:spcBef>
              <a:buNone/>
            </a:pPr>
            <a:r>
              <a:rPr lang="en" sz="1800"/>
              <a:t>Alex Hiltner</a:t>
            </a:r>
          </a:p>
          <a:p>
            <a:pPr lvl="0">
              <a:spcBef>
                <a:spcPts val="0"/>
              </a:spcBef>
              <a:buNone/>
            </a:pPr>
            <a:r>
              <a:rPr lang="en" sz="1800"/>
              <a:t>4-17-17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Current Technologies</a:t>
            </a:r>
          </a:p>
        </p:txBody>
      </p:sp>
      <p:sp>
        <p:nvSpPr>
          <p:cNvPr id="116" name="Shape 116"/>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Mobile Phones</a:t>
            </a:r>
          </a:p>
          <a:p>
            <a:pPr marL="457200" lvl="0" indent="-228600" rtl="0">
              <a:spcBef>
                <a:spcPts val="0"/>
              </a:spcBef>
            </a:pPr>
            <a:r>
              <a:rPr lang="en" sz="1800" dirty="0">
                <a:solidFill>
                  <a:schemeClr val="tx1"/>
                </a:solidFill>
              </a:rPr>
              <a:t>Vehicle Displays</a:t>
            </a:r>
          </a:p>
          <a:p>
            <a:pPr marL="457200" lvl="0" indent="-228600" rtl="0">
              <a:spcBef>
                <a:spcPts val="0"/>
              </a:spcBef>
            </a:pPr>
            <a:r>
              <a:rPr lang="en" sz="1800" dirty="0">
                <a:solidFill>
                  <a:schemeClr val="tx1"/>
                </a:solidFill>
              </a:rPr>
              <a:t>Digital Cameras</a:t>
            </a:r>
          </a:p>
          <a:p>
            <a:pPr marL="457200" lvl="0" indent="-228600" rtl="0">
              <a:spcBef>
                <a:spcPts val="0"/>
              </a:spcBef>
            </a:pPr>
            <a:r>
              <a:rPr lang="en" sz="1800" dirty="0">
                <a:solidFill>
                  <a:schemeClr val="tx1"/>
                </a:solidFill>
              </a:rPr>
              <a:t>Television</a:t>
            </a:r>
          </a:p>
          <a:p>
            <a:pPr marL="457200" lvl="0" indent="-228600" rtl="0">
              <a:spcBef>
                <a:spcPts val="0"/>
              </a:spcBef>
            </a:pPr>
            <a:r>
              <a:rPr lang="en" sz="1800" dirty="0">
                <a:solidFill>
                  <a:schemeClr val="tx1"/>
                </a:solidFill>
              </a:rPr>
              <a:t>Monitors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Future Technologies</a:t>
            </a:r>
          </a:p>
        </p:txBody>
      </p:sp>
      <p:sp>
        <p:nvSpPr>
          <p:cNvPr id="122" name="Shape 122"/>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Fashion/Clothing</a:t>
            </a:r>
          </a:p>
          <a:p>
            <a:pPr marL="457200" lvl="0" indent="-228600" rtl="0">
              <a:spcBef>
                <a:spcPts val="0"/>
              </a:spcBef>
            </a:pPr>
            <a:r>
              <a:rPr lang="en" sz="1800" dirty="0">
                <a:solidFill>
                  <a:schemeClr val="tx1"/>
                </a:solidFill>
              </a:rPr>
              <a:t>HUDs</a:t>
            </a:r>
          </a:p>
          <a:p>
            <a:pPr marL="457200" lvl="0" indent="-228600" rtl="0">
              <a:spcBef>
                <a:spcPts val="0"/>
              </a:spcBef>
            </a:pPr>
            <a:r>
              <a:rPr lang="en" sz="1800" dirty="0">
                <a:solidFill>
                  <a:schemeClr val="tx1"/>
                </a:solidFill>
              </a:rPr>
              <a:t>Expandable/Foldable Devices</a:t>
            </a:r>
          </a:p>
          <a:p>
            <a:pPr marL="457200" lvl="0" indent="-228600" rtl="0">
              <a:spcBef>
                <a:spcPts val="0"/>
              </a:spcBef>
            </a:pPr>
            <a:r>
              <a:rPr lang="en" sz="1800" dirty="0">
                <a:solidFill>
                  <a:schemeClr val="tx1"/>
                </a:solidFill>
              </a:rPr>
              <a:t>Windows</a:t>
            </a:r>
          </a:p>
          <a:p>
            <a:pPr marL="457200" lvl="0" indent="-228600">
              <a:spcBef>
                <a:spcPts val="0"/>
              </a:spcBef>
            </a:pPr>
            <a:r>
              <a:rPr lang="en" sz="1800" dirty="0">
                <a:solidFill>
                  <a:schemeClr val="tx1"/>
                </a:solidFill>
              </a:rPr>
              <a:t>Rolled Screens</a:t>
            </a:r>
          </a:p>
        </p:txBody>
      </p:sp>
      <p:pic>
        <p:nvPicPr>
          <p:cNvPr id="1026" name="Picture 2" descr="Image result for oled hud display airpla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660" y="1152475"/>
            <a:ext cx="4104640" cy="3078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Conclusion</a:t>
            </a:r>
          </a:p>
        </p:txBody>
      </p:sp>
      <p:sp>
        <p:nvSpPr>
          <p:cNvPr id="128" name="Shape 128"/>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OLEDs are an incredible technology that has ever expanding uses. They have better quality in almost all areas over LED/LCD displays. Within a few years it will be cheaper to manufacture thus practically eliminating all over display options.</a:t>
            </a:r>
          </a:p>
          <a:p>
            <a:pPr lvl="0">
              <a:spcBef>
                <a:spcPts val="0"/>
              </a:spcBef>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References</a:t>
            </a:r>
          </a:p>
        </p:txBody>
      </p:sp>
      <p:sp>
        <p:nvSpPr>
          <p:cNvPr id="134" name="Shape 134"/>
          <p:cNvSpPr txBox="1">
            <a:spLocks noGrp="1"/>
          </p:cNvSpPr>
          <p:nvPr>
            <p:ph type="body" idx="1"/>
          </p:nvPr>
        </p:nvSpPr>
        <p:spPr>
          <a:prstGeom prst="rect">
            <a:avLst/>
          </a:prstGeom>
        </p:spPr>
        <p:txBody>
          <a:bodyPr lIns="91425" tIns="91425" rIns="91425" bIns="91425" anchor="t" anchorCtr="0">
            <a:noAutofit/>
          </a:bodyPr>
          <a:lstStyle/>
          <a:p>
            <a:pPr lvl="0">
              <a:buNone/>
            </a:pPr>
            <a:r>
              <a:rPr lang="en-US" dirty="0">
                <a:solidFill>
                  <a:schemeClr val="tx1"/>
                </a:solidFill>
                <a:hlinkClick r:id="rId3"/>
              </a:rPr>
              <a:t>http://www.displaymate.com/LG_OLED_TV_ShootOut_1.htm#Response_time</a:t>
            </a:r>
            <a:endParaRPr lang="en-US" dirty="0">
              <a:solidFill>
                <a:schemeClr val="tx1"/>
              </a:solidFill>
            </a:endParaRPr>
          </a:p>
          <a:p>
            <a:pPr lvl="0">
              <a:buNone/>
            </a:pPr>
            <a:r>
              <a:rPr lang="en-US" dirty="0">
                <a:solidFill>
                  <a:schemeClr val="tx1"/>
                </a:solidFill>
                <a:hlinkClick r:id="rId4"/>
              </a:rPr>
              <a:t>http://www.explainthatstuff.com/how-oleds-and-leps-work.html</a:t>
            </a:r>
            <a:endParaRPr lang="en-US" dirty="0">
              <a:solidFill>
                <a:schemeClr val="tx1"/>
              </a:solidFill>
            </a:endParaRPr>
          </a:p>
          <a:p>
            <a:pPr lvl="0">
              <a:buNone/>
            </a:pPr>
            <a:r>
              <a:rPr lang="en-US" dirty="0">
                <a:solidFill>
                  <a:schemeClr val="tx1"/>
                </a:solidFill>
                <a:hlinkClick r:id="rId5"/>
              </a:rPr>
              <a:t>https://en.wikipedia.org/wiki/OLED</a:t>
            </a:r>
            <a:endParaRPr lang="en-US" dirty="0">
              <a:solidFill>
                <a:schemeClr val="tx1"/>
              </a:solidFill>
            </a:endParaRPr>
          </a:p>
          <a:p>
            <a:pPr lvl="0">
              <a:buNone/>
            </a:pPr>
            <a:r>
              <a:rPr lang="en-US" dirty="0">
                <a:solidFill>
                  <a:schemeClr val="tx1"/>
                </a:solidFill>
                <a:hlinkClick r:id="rId6"/>
              </a:rPr>
              <a:t>http://www.flatpanelshd.com/news.php?subaction=showfull&amp;id=1446462482</a:t>
            </a:r>
            <a:endParaRPr lang="en-US" dirty="0">
              <a:solidFill>
                <a:schemeClr val="tx1"/>
              </a:solidFill>
            </a:endParaRPr>
          </a:p>
          <a:p>
            <a:pPr lvl="0">
              <a:buNone/>
            </a:pPr>
            <a:r>
              <a:rPr lang="en-US" dirty="0">
                <a:solidFill>
                  <a:schemeClr val="tx1"/>
                </a:solidFill>
                <a:hlinkClick r:id="rId7"/>
              </a:rPr>
              <a:t>https://www.provideocoalition.com/smallhd-dp7-pro-oled/</a:t>
            </a:r>
            <a:endParaRPr lang="en-US" dirty="0">
              <a:solidFill>
                <a:schemeClr val="tx1"/>
              </a:solidFill>
            </a:endParaRPr>
          </a:p>
          <a:p>
            <a:pPr lvl="0">
              <a:buNone/>
            </a:pPr>
            <a:r>
              <a:rPr lang="en-US" dirty="0">
                <a:solidFill>
                  <a:schemeClr val="tx1"/>
                </a:solidFill>
                <a:hlinkClick r:id="rId8"/>
              </a:rPr>
              <a:t>http://gizmodo.com/why-is-oled-different-and-what-makes-it-so-great-1654102034</a:t>
            </a:r>
            <a:endParaRPr lang="en-US" dirty="0">
              <a:solidFill>
                <a:schemeClr val="tx1"/>
              </a:solidFill>
            </a:endParaRPr>
          </a:p>
          <a:p>
            <a:pPr lvl="0">
              <a:buNone/>
            </a:pPr>
            <a:r>
              <a:rPr lang="en-US" dirty="0">
                <a:solidFill>
                  <a:schemeClr val="tx1"/>
                </a:solidFill>
                <a:hlinkClick r:id="rId9"/>
              </a:rPr>
              <a:t>https://www.osram.com/osram_com/tools-and-services/services/faq/ledoled-lighting/index.jsp</a:t>
            </a:r>
            <a:endParaRPr lang="en-US" dirty="0">
              <a:solidFill>
                <a:schemeClr val="tx1"/>
              </a:solidFill>
            </a:endParaRPr>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Five Key Points</a:t>
            </a:r>
          </a:p>
        </p:txBody>
      </p:sp>
      <p:sp>
        <p:nvSpPr>
          <p:cNvPr id="140" name="Shape 140"/>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Organic substrate instead of silicon or other like materials</a:t>
            </a:r>
          </a:p>
          <a:p>
            <a:pPr marL="457200" lvl="0" indent="-228600" rtl="0">
              <a:spcBef>
                <a:spcPts val="0"/>
              </a:spcBef>
            </a:pPr>
            <a:r>
              <a:rPr lang="en" sz="1800" dirty="0">
                <a:solidFill>
                  <a:schemeClr val="tx1"/>
                </a:solidFill>
              </a:rPr>
              <a:t>Better color quality</a:t>
            </a:r>
          </a:p>
          <a:p>
            <a:pPr marL="457200" lvl="0" indent="-228600" rtl="0">
              <a:spcBef>
                <a:spcPts val="0"/>
              </a:spcBef>
            </a:pPr>
            <a:r>
              <a:rPr lang="en" sz="1800" dirty="0">
                <a:solidFill>
                  <a:schemeClr val="tx1"/>
                </a:solidFill>
              </a:rPr>
              <a:t>Can be attached to flexible substrates</a:t>
            </a:r>
          </a:p>
          <a:p>
            <a:pPr marL="457200" lvl="0" indent="-228600" rtl="0">
              <a:spcBef>
                <a:spcPts val="0"/>
              </a:spcBef>
            </a:pPr>
            <a:r>
              <a:rPr lang="en" sz="1800" dirty="0">
                <a:solidFill>
                  <a:schemeClr val="tx1"/>
                </a:solidFill>
              </a:rPr>
              <a:t>No backlighting needed</a:t>
            </a:r>
          </a:p>
          <a:p>
            <a:pPr marL="457200" lvl="0" indent="-228600" rtl="0">
              <a:spcBef>
                <a:spcPts val="0"/>
              </a:spcBef>
            </a:pPr>
            <a:r>
              <a:rPr lang="en" sz="1800" dirty="0">
                <a:solidFill>
                  <a:schemeClr val="tx1"/>
                </a:solidFill>
              </a:rPr>
              <a:t>Can be used in transparent applications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Outline</a:t>
            </a:r>
          </a:p>
        </p:txBody>
      </p:sp>
      <p:sp>
        <p:nvSpPr>
          <p:cNvPr id="62" name="Shape 62"/>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OLEDs Basics</a:t>
            </a:r>
          </a:p>
          <a:p>
            <a:pPr marL="457200" lvl="0" indent="-228600" rtl="0">
              <a:spcBef>
                <a:spcPts val="0"/>
              </a:spcBef>
            </a:pPr>
            <a:r>
              <a:rPr lang="en" sz="1800" dirty="0">
                <a:solidFill>
                  <a:schemeClr val="tx1"/>
                </a:solidFill>
              </a:rPr>
              <a:t>Types of OLEDs</a:t>
            </a:r>
          </a:p>
          <a:p>
            <a:pPr marL="457200" lvl="0" indent="-228600" rtl="0">
              <a:spcBef>
                <a:spcPts val="0"/>
              </a:spcBef>
            </a:pPr>
            <a:r>
              <a:rPr lang="en" sz="1800" dirty="0">
                <a:solidFill>
                  <a:schemeClr val="tx1"/>
                </a:solidFill>
              </a:rPr>
              <a:t>Comparing OLEDs to LEDs/LCD</a:t>
            </a:r>
          </a:p>
          <a:p>
            <a:pPr marL="457200" lvl="0" indent="-228600" rtl="0">
              <a:spcBef>
                <a:spcPts val="0"/>
              </a:spcBef>
            </a:pPr>
            <a:r>
              <a:rPr lang="en" sz="1800" dirty="0">
                <a:solidFill>
                  <a:schemeClr val="tx1"/>
                </a:solidFill>
              </a:rPr>
              <a:t>OLEDs Technology</a:t>
            </a:r>
          </a:p>
          <a:p>
            <a:pPr marL="457200" lvl="0" indent="-228600">
              <a:spcBef>
                <a:spcPts val="0"/>
              </a:spcBef>
            </a:pPr>
            <a:r>
              <a:rPr lang="en" sz="1800" dirty="0">
                <a:solidFill>
                  <a:schemeClr val="tx1"/>
                </a:solidFill>
              </a:rPr>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OLED Basics</a:t>
            </a:r>
          </a:p>
        </p:txBody>
      </p:sp>
      <p:sp>
        <p:nvSpPr>
          <p:cNvPr id="68" name="Shape 68"/>
          <p:cNvSpPr txBox="1">
            <a:spLocks noGrp="1"/>
          </p:cNvSpPr>
          <p:nvPr>
            <p:ph type="body" idx="1"/>
          </p:nvPr>
        </p:nvSpPr>
        <p:spPr>
          <a:xfrm>
            <a:off x="311700" y="1152475"/>
            <a:ext cx="4146600" cy="3416400"/>
          </a:xfrm>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Organic light-emitting diodes</a:t>
            </a:r>
          </a:p>
          <a:p>
            <a:pPr marL="457200" lvl="0" indent="-228600" rtl="0">
              <a:spcBef>
                <a:spcPts val="0"/>
              </a:spcBef>
            </a:pPr>
            <a:r>
              <a:rPr lang="en" sz="1800" dirty="0">
                <a:solidFill>
                  <a:schemeClr val="tx1"/>
                </a:solidFill>
              </a:rPr>
              <a:t> Use Organic molecules in place of Silicon</a:t>
            </a:r>
          </a:p>
        </p:txBody>
      </p:sp>
      <p:pic>
        <p:nvPicPr>
          <p:cNvPr id="69" name="Shape 69"/>
          <p:cNvPicPr preferRelativeResize="0"/>
          <p:nvPr/>
        </p:nvPicPr>
        <p:blipFill>
          <a:blip r:embed="rId3">
            <a:alphaModFix/>
          </a:blip>
          <a:stretch>
            <a:fillRect/>
          </a:stretch>
        </p:blipFill>
        <p:spPr>
          <a:xfrm>
            <a:off x="4380367" y="1152473"/>
            <a:ext cx="4555207" cy="3416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t>Transparent OLEDs</a:t>
            </a:r>
          </a:p>
        </p:txBody>
      </p:sp>
      <p:sp>
        <p:nvSpPr>
          <p:cNvPr id="75" name="Shape 75"/>
          <p:cNvSpPr txBox="1">
            <a:spLocks noGrp="1"/>
          </p:cNvSpPr>
          <p:nvPr>
            <p:ph type="body" idx="1"/>
          </p:nvPr>
        </p:nvSpPr>
        <p:spPr>
          <a:xfrm>
            <a:off x="311700" y="1101975"/>
            <a:ext cx="3995100" cy="3416400"/>
          </a:xfrm>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Uses transparent substrates on both sides</a:t>
            </a:r>
          </a:p>
          <a:p>
            <a:pPr marL="457200" lvl="0" indent="-228600" rtl="0">
              <a:spcBef>
                <a:spcPts val="0"/>
              </a:spcBef>
            </a:pPr>
            <a:r>
              <a:rPr lang="en" sz="1800" dirty="0">
                <a:solidFill>
                  <a:schemeClr val="tx1"/>
                </a:solidFill>
              </a:rPr>
              <a:t>Improves contrast</a:t>
            </a:r>
          </a:p>
          <a:p>
            <a:pPr marL="457200" lvl="0" indent="-228600" rtl="0">
              <a:spcBef>
                <a:spcPts val="0"/>
              </a:spcBef>
            </a:pPr>
            <a:r>
              <a:rPr lang="en" sz="1800" dirty="0">
                <a:solidFill>
                  <a:schemeClr val="tx1"/>
                </a:solidFill>
              </a:rPr>
              <a:t>Used in HUD technology and augmented reality</a:t>
            </a:r>
          </a:p>
        </p:txBody>
      </p:sp>
      <p:pic>
        <p:nvPicPr>
          <p:cNvPr id="76" name="Shape 76"/>
          <p:cNvPicPr preferRelativeResize="0"/>
          <p:nvPr/>
        </p:nvPicPr>
        <p:blipFill>
          <a:blip r:embed="rId3">
            <a:alphaModFix/>
          </a:blip>
          <a:stretch>
            <a:fillRect/>
          </a:stretch>
        </p:blipFill>
        <p:spPr>
          <a:xfrm>
            <a:off x="4382548" y="655062"/>
            <a:ext cx="4635150" cy="3833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Stacked OLEDs</a:t>
            </a:r>
          </a:p>
        </p:txBody>
      </p:sp>
      <p:sp>
        <p:nvSpPr>
          <p:cNvPr id="82" name="Shape 82"/>
          <p:cNvSpPr txBox="1">
            <a:spLocks noGrp="1"/>
          </p:cNvSpPr>
          <p:nvPr>
            <p:ph type="body" idx="1"/>
          </p:nvPr>
        </p:nvSpPr>
        <p:spPr>
          <a:xfrm>
            <a:off x="311700" y="1152475"/>
            <a:ext cx="4550700" cy="3416400"/>
          </a:xfrm>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Uses pixel architecture to stack the red, green and blue subpixels</a:t>
            </a:r>
          </a:p>
          <a:p>
            <a:pPr marL="457200" lvl="0" indent="-228600" rtl="0">
              <a:spcBef>
                <a:spcPts val="0"/>
              </a:spcBef>
            </a:pPr>
            <a:r>
              <a:rPr lang="en" sz="1800" dirty="0">
                <a:solidFill>
                  <a:schemeClr val="tx1"/>
                </a:solidFill>
              </a:rPr>
              <a:t>Better color depth</a:t>
            </a:r>
          </a:p>
          <a:p>
            <a:pPr marL="457200" lvl="0" indent="-228600">
              <a:spcBef>
                <a:spcPts val="0"/>
              </a:spcBef>
            </a:pPr>
            <a:r>
              <a:rPr lang="en" sz="1800" dirty="0">
                <a:solidFill>
                  <a:schemeClr val="tx1"/>
                </a:solidFill>
              </a:rPr>
              <a:t>Smaller pixel gap</a:t>
            </a:r>
          </a:p>
        </p:txBody>
      </p:sp>
      <p:pic>
        <p:nvPicPr>
          <p:cNvPr id="83" name="Shape 83"/>
          <p:cNvPicPr preferRelativeResize="0"/>
          <p:nvPr/>
        </p:nvPicPr>
        <p:blipFill>
          <a:blip r:embed="rId3">
            <a:alphaModFix/>
          </a:blip>
          <a:stretch>
            <a:fillRect/>
          </a:stretch>
        </p:blipFill>
        <p:spPr>
          <a:xfrm>
            <a:off x="5266649" y="610500"/>
            <a:ext cx="3137674" cy="413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AMOLEDs</a:t>
            </a:r>
          </a:p>
        </p:txBody>
      </p:sp>
      <p:sp>
        <p:nvSpPr>
          <p:cNvPr id="89" name="Shape 89"/>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Active-matrix OLED</a:t>
            </a:r>
          </a:p>
          <a:p>
            <a:pPr marL="457200" lvl="0" indent="-228600" rtl="0">
              <a:spcBef>
                <a:spcPts val="0"/>
              </a:spcBef>
            </a:pPr>
            <a:r>
              <a:rPr lang="en" sz="1800" dirty="0">
                <a:solidFill>
                  <a:schemeClr val="tx1"/>
                </a:solidFill>
              </a:rPr>
              <a:t>Thin-film transistor array</a:t>
            </a:r>
          </a:p>
          <a:p>
            <a:pPr marL="457200" lvl="0" indent="-228600">
              <a:spcBef>
                <a:spcPts val="0"/>
              </a:spcBef>
            </a:pPr>
            <a:r>
              <a:rPr lang="en" sz="1800" dirty="0">
                <a:solidFill>
                  <a:schemeClr val="tx1"/>
                </a:solidFill>
              </a:rPr>
              <a:t>Used in smart watches, mobile devices, laptops, and televisions</a:t>
            </a:r>
          </a:p>
        </p:txBody>
      </p:sp>
      <p:pic>
        <p:nvPicPr>
          <p:cNvPr id="90" name="Shape 90"/>
          <p:cNvPicPr preferRelativeResize="0"/>
          <p:nvPr/>
        </p:nvPicPr>
        <p:blipFill>
          <a:blip r:embed="rId3">
            <a:alphaModFix/>
          </a:blip>
          <a:stretch>
            <a:fillRect/>
          </a:stretch>
        </p:blipFill>
        <p:spPr>
          <a:xfrm>
            <a:off x="1855223" y="2605073"/>
            <a:ext cx="5196531" cy="203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Comparing OLED to other Displays</a:t>
            </a:r>
          </a:p>
        </p:txBody>
      </p:sp>
      <p:sp>
        <p:nvSpPr>
          <p:cNvPr id="96" name="Shape 9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97" name="Shape 97"/>
          <p:cNvPicPr preferRelativeResize="0"/>
          <p:nvPr/>
        </p:nvPicPr>
        <p:blipFill>
          <a:blip r:embed="rId3">
            <a:alphaModFix/>
          </a:blip>
          <a:stretch>
            <a:fillRect/>
          </a:stretch>
        </p:blipFill>
        <p:spPr>
          <a:xfrm>
            <a:off x="1829743" y="1221477"/>
            <a:ext cx="4969731" cy="327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Advantages of OLED</a:t>
            </a:r>
          </a:p>
        </p:txBody>
      </p:sp>
      <p:sp>
        <p:nvSpPr>
          <p:cNvPr id="103" name="Shape 103"/>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Easier to produce/lower cost</a:t>
            </a:r>
          </a:p>
          <a:p>
            <a:pPr marL="457200" lvl="0" indent="-228600" rtl="0">
              <a:spcBef>
                <a:spcPts val="0"/>
              </a:spcBef>
            </a:pPr>
            <a:r>
              <a:rPr lang="en" sz="1800" dirty="0">
                <a:solidFill>
                  <a:schemeClr val="tx1"/>
                </a:solidFill>
              </a:rPr>
              <a:t>Lightweight and Flexible</a:t>
            </a:r>
          </a:p>
          <a:p>
            <a:pPr marL="457200" lvl="0" indent="-228600" rtl="0">
              <a:spcBef>
                <a:spcPts val="0"/>
              </a:spcBef>
            </a:pPr>
            <a:r>
              <a:rPr lang="en" sz="1800" dirty="0">
                <a:solidFill>
                  <a:schemeClr val="tx1"/>
                </a:solidFill>
              </a:rPr>
              <a:t>Better Picture Quality</a:t>
            </a:r>
          </a:p>
          <a:p>
            <a:pPr marL="457200" lvl="0" indent="-228600" rtl="0">
              <a:spcBef>
                <a:spcPts val="0"/>
              </a:spcBef>
            </a:pPr>
            <a:r>
              <a:rPr lang="en" sz="1800" dirty="0">
                <a:solidFill>
                  <a:schemeClr val="tx1"/>
                </a:solidFill>
              </a:rPr>
              <a:t>More Power Efficient</a:t>
            </a:r>
          </a:p>
          <a:p>
            <a:pPr marL="457200" lvl="0" indent="-228600" rtl="0">
              <a:spcBef>
                <a:spcPts val="0"/>
              </a:spcBef>
            </a:pPr>
            <a:r>
              <a:rPr lang="en" sz="1800" dirty="0">
                <a:solidFill>
                  <a:schemeClr val="tx1"/>
                </a:solidFill>
              </a:rPr>
              <a:t>Thinner</a:t>
            </a:r>
          </a:p>
          <a:p>
            <a:pPr marL="457200" lvl="0" indent="-228600">
              <a:spcBef>
                <a:spcPts val="0"/>
              </a:spcBef>
            </a:pPr>
            <a:r>
              <a:rPr lang="en" sz="1800" dirty="0">
                <a:solidFill>
                  <a:schemeClr val="tx1"/>
                </a:solidFill>
              </a:rPr>
              <a:t>Faster Response Time</a:t>
            </a:r>
          </a:p>
        </p:txBody>
      </p:sp>
      <p:pic>
        <p:nvPicPr>
          <p:cNvPr id="104" name="Shape 104"/>
          <p:cNvPicPr preferRelativeResize="0"/>
          <p:nvPr/>
        </p:nvPicPr>
        <p:blipFill>
          <a:blip r:embed="rId3">
            <a:alphaModFix/>
          </a:blip>
          <a:stretch>
            <a:fillRect/>
          </a:stretch>
        </p:blipFill>
        <p:spPr>
          <a:xfrm>
            <a:off x="4518660" y="1017725"/>
            <a:ext cx="4411979" cy="303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Disadvantages of OLEDs</a:t>
            </a:r>
          </a:p>
        </p:txBody>
      </p:sp>
      <p:sp>
        <p:nvSpPr>
          <p:cNvPr id="110" name="Shape 110"/>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800" dirty="0">
                <a:solidFill>
                  <a:schemeClr val="tx1"/>
                </a:solidFill>
              </a:rPr>
              <a:t>Shorter Lifespan ~40,000 hours compared to ~80,000</a:t>
            </a:r>
          </a:p>
          <a:p>
            <a:pPr marL="457200" lvl="0" indent="-228600" rtl="0">
              <a:spcBef>
                <a:spcPts val="0"/>
              </a:spcBef>
            </a:pPr>
            <a:r>
              <a:rPr lang="en" sz="1800" dirty="0">
                <a:solidFill>
                  <a:schemeClr val="tx1"/>
                </a:solidFill>
              </a:rPr>
              <a:t>Color Balance</a:t>
            </a:r>
          </a:p>
          <a:p>
            <a:pPr marL="457200" lvl="0" indent="-228600" rtl="0">
              <a:spcBef>
                <a:spcPts val="0"/>
              </a:spcBef>
            </a:pPr>
            <a:r>
              <a:rPr lang="en" sz="1800" dirty="0">
                <a:solidFill>
                  <a:schemeClr val="tx1"/>
                </a:solidFill>
              </a:rPr>
              <a:t>Water Damage</a:t>
            </a:r>
          </a:p>
          <a:p>
            <a:pPr marL="457200" lvl="0" indent="-228600">
              <a:spcBef>
                <a:spcPts val="0"/>
              </a:spcBef>
            </a:pPr>
            <a:r>
              <a:rPr lang="en" sz="1800" dirty="0">
                <a:solidFill>
                  <a:schemeClr val="tx1"/>
                </a:solidFill>
              </a:rPr>
              <a:t>Whites consumer far more power</a:t>
            </a: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TM02900771[[fn=Slice]]</Template>
  <TotalTime>51</TotalTime>
  <Words>619</Words>
  <Application>Microsoft Office PowerPoint</Application>
  <PresentationFormat>On-screen Show (16:9)</PresentationFormat>
  <Paragraphs>91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Slice</vt:lpstr>
      <vt:lpstr>OLED Application to Large Displays</vt:lpstr>
      <vt:lpstr>Outline</vt:lpstr>
      <vt:lpstr>OLED Basics</vt:lpstr>
      <vt:lpstr>Transparent OLEDs</vt:lpstr>
      <vt:lpstr>Stacked OLEDs</vt:lpstr>
      <vt:lpstr>AMOLEDs</vt:lpstr>
      <vt:lpstr>Comparing OLED to other Displays</vt:lpstr>
      <vt:lpstr>Advantages of OLED</vt:lpstr>
      <vt:lpstr>Disadvantages of OLEDs</vt:lpstr>
      <vt:lpstr>Current Technologies</vt:lpstr>
      <vt:lpstr>Future Technologies</vt:lpstr>
      <vt:lpstr>Conclusion</vt:lpstr>
      <vt:lpstr>References</vt:lpstr>
      <vt:lpstr>Five Key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OLED Application to Large Displays</dc:title>
  <dc:creator>Dr. Burns</dc:creator>
  <cp:lastModifiedBy>Dr. Burns</cp:lastModifiedBy>
  <cp:revision>8</cp:revision>
  <dcterms:modified xsi:type="dcterms:W3CDTF">2017-04-17T13:34:38Z</dcterms:modified>
</cp:coreProperties>
</file>