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Roboto Slab" panose="020B0604020202020204" charset="0"/>
      <p:regular r:id="rId27"/>
      <p:bold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19151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4891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1092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0634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4487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330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South FIsh Creek watershed was added to the </a:t>
            </a:r>
          </a:p>
        </p:txBody>
      </p:sp>
    </p:spTree>
    <p:extLst>
      <p:ext uri="{BB962C8B-B14F-4D97-AF65-F5344CB8AC3E}">
        <p14:creationId xmlns:p14="http://schemas.microsoft.com/office/powerpoint/2010/main" val="1442768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738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07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4467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7145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383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44058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853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32270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58182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2248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877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64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573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80486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7645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3311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3759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880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000"/>
              <a:buNone/>
              <a:defRPr sz="4000"/>
            </a:lvl1pPr>
            <a:lvl2pPr lvl="1" algn="ctr">
              <a:spcBef>
                <a:spcPts val="0"/>
              </a:spcBef>
              <a:buSzPts val="4000"/>
              <a:buNone/>
              <a:defRPr sz="4000"/>
            </a:lvl2pPr>
            <a:lvl3pPr lvl="2" algn="ctr">
              <a:spcBef>
                <a:spcPts val="0"/>
              </a:spcBef>
              <a:buSzPts val="4000"/>
              <a:buNone/>
              <a:defRPr sz="4000"/>
            </a:lvl3pPr>
            <a:lvl4pPr lvl="3" algn="ctr">
              <a:spcBef>
                <a:spcPts val="0"/>
              </a:spcBef>
              <a:buSzPts val="4000"/>
              <a:buNone/>
              <a:defRPr sz="4000"/>
            </a:lvl4pPr>
            <a:lvl5pPr lvl="4" algn="ctr">
              <a:spcBef>
                <a:spcPts val="0"/>
              </a:spcBef>
              <a:buSzPts val="4000"/>
              <a:buNone/>
              <a:defRPr sz="4000"/>
            </a:lvl5pPr>
            <a:lvl6pPr lvl="5" algn="ctr">
              <a:spcBef>
                <a:spcPts val="0"/>
              </a:spcBef>
              <a:buSzPts val="4000"/>
              <a:buNone/>
              <a:defRPr sz="4000"/>
            </a:lvl6pPr>
            <a:lvl7pPr lvl="6" algn="ctr">
              <a:spcBef>
                <a:spcPts val="0"/>
              </a:spcBef>
              <a:buSzPts val="4000"/>
              <a:buNone/>
              <a:defRPr sz="4000"/>
            </a:lvl7pPr>
            <a:lvl8pPr lvl="7" algn="ctr">
              <a:spcBef>
                <a:spcPts val="0"/>
              </a:spcBef>
              <a:buSzPts val="4000"/>
              <a:buNone/>
              <a:defRPr sz="4000"/>
            </a:lvl8pPr>
            <a:lvl9pPr lvl="8" algn="ctr">
              <a:spcBef>
                <a:spcPts val="0"/>
              </a:spcBef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3800"/>
              <a:buNone/>
              <a:defRPr sz="3800"/>
            </a:lvl1pPr>
            <a:lvl2pPr lvl="1" algn="ctr">
              <a:spcBef>
                <a:spcPts val="0"/>
              </a:spcBef>
              <a:buSzPts val="3800"/>
              <a:buNone/>
              <a:defRPr sz="3800"/>
            </a:lvl2pPr>
            <a:lvl3pPr lvl="2" algn="ctr">
              <a:spcBef>
                <a:spcPts val="0"/>
              </a:spcBef>
              <a:buSzPts val="3800"/>
              <a:buNone/>
              <a:defRPr sz="3800"/>
            </a:lvl3pPr>
            <a:lvl4pPr lvl="3" algn="ctr">
              <a:spcBef>
                <a:spcPts val="0"/>
              </a:spcBef>
              <a:buSzPts val="3800"/>
              <a:buNone/>
              <a:defRPr sz="3800"/>
            </a:lvl4pPr>
            <a:lvl5pPr lvl="4" algn="ctr">
              <a:spcBef>
                <a:spcPts val="0"/>
              </a:spcBef>
              <a:buSzPts val="3800"/>
              <a:buNone/>
              <a:defRPr sz="3800"/>
            </a:lvl5pPr>
            <a:lvl6pPr lvl="5" algn="ctr">
              <a:spcBef>
                <a:spcPts val="0"/>
              </a:spcBef>
              <a:buSzPts val="3800"/>
              <a:buNone/>
              <a:defRPr sz="3800"/>
            </a:lvl6pPr>
            <a:lvl7pPr lvl="6" algn="ctr">
              <a:spcBef>
                <a:spcPts val="0"/>
              </a:spcBef>
              <a:buSzPts val="3800"/>
              <a:buNone/>
              <a:defRPr sz="3800"/>
            </a:lvl7pPr>
            <a:lvl8pPr lvl="7" algn="ctr">
              <a:spcBef>
                <a:spcPts val="0"/>
              </a:spcBef>
              <a:buSzPts val="3800"/>
              <a:buNone/>
              <a:defRPr sz="3800"/>
            </a:lvl8pPr>
            <a:lvl9pPr lvl="8" algn="ctr">
              <a:spcBef>
                <a:spcPts val="0"/>
              </a:spcBef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lvl="0" indent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Badgerwood Farms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1680302" y="3582850"/>
            <a:ext cx="5783400" cy="909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>
                <a:solidFill>
                  <a:schemeClr val="accent4"/>
                </a:solidFill>
              </a:rPr>
              <a:t>By: Lucas Hendrickson, Ian Strasburg, John Koets, and Shenquan Li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Contingency Plan 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Self reporting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Daily, weekly, and monthly updates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there is a leak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Immediately create a trench to contain the spill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If it comes into contact with a road, report to the city immediately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Drainage tile surrounds the tanks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Soil is predominantly clay with a thin layer of silt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Available Nutrients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6.5 million gallons manure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880 total acres for spreading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56.8kg N/ acre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45.5kg P/ acre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30" name="Shape 130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99" y="1202425"/>
            <a:ext cx="5167142" cy="365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Manure Use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Hay fields are the primary crop in Bayfield County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Depending on Hay type, fields can uptake around 83.4 kg N/ acre and 10.5 kg P/ acre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Nitrogen could be uptaken from hay but 35kg P/ acre would remain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Injection method capable of retaining 82% P, leaving 6.3kg P/ acre in runoff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Manure Injection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8433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Manure Retention 82% (ideal)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Most Efficient Method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Necessary for the Soil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Likely to become less efficient over time</a:t>
            </a:r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Slight increase in nutrient load</a:t>
            </a:r>
          </a:p>
          <a:p>
            <a: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TP</a:t>
            </a:r>
          </a:p>
          <a:p>
            <a:pPr marL="914400" lvl="1" indent="-317500">
              <a:spcBef>
                <a:spcPts val="0"/>
              </a:spcBef>
              <a:buSzPts val="1400"/>
              <a:buChar char="○"/>
            </a:pPr>
            <a:r>
              <a:rPr lang="en"/>
              <a:t>TN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201" y="1489825"/>
            <a:ext cx="48066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Increased Nutrient Load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Already Impaired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Soils promote excessive runoff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Watershed on impaired waters list (TP)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Boosted algal growth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Eutrophication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Hypoxia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Wetlands in the area are N limited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Currently Researching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Unknown Effect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800" y="1626775"/>
            <a:ext cx="4479275" cy="28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Many Unknowns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much additional nutrients?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How much runoff?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Impact?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watershed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Lake Superior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Coastal Wetlands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Riparian Buffer Strips</a:t>
            </a: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Vegetated strips along streams which can</a:t>
            </a:r>
            <a:br>
              <a:rPr lang="en"/>
            </a:br>
            <a:r>
              <a:rPr lang="en"/>
              <a:t>uptake nitrogen and phosphorus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Gov. Dayton proposed mandatory 50 ft buffer</a:t>
            </a:r>
            <a:br>
              <a:rPr lang="en"/>
            </a:br>
            <a:r>
              <a:rPr lang="en"/>
              <a:t>Strips around most Minnesota water bodies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Improve function by mowing and removing</a:t>
            </a:r>
            <a:br>
              <a:rPr lang="en"/>
            </a:br>
            <a:r>
              <a:rPr lang="en"/>
              <a:t>vegetation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511" y="458025"/>
            <a:ext cx="3201589" cy="44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Buffer Space Needed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Using the excess P from hay fields and buffer strip ability to uptake P we found 387,692 square meters of buffer strip needed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10m wide buffer strips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38,769.2m long buffer strips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Assumed square 20 acre fields with buffer on three sides of fields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With these assumptions 37,554m buffer space available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1,215.2m of buffer still needed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Economic Cost of wetland establishment 	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Wetland easement costs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Current land value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land value near the wetland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Nuisance cost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Good steward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Wetland restoration costs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Size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Hydology 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Flora and fauna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Major variables in Wetland Costs 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Based on these drivers,</a:t>
            </a:r>
            <a:r>
              <a:rPr lang="en" sz="2400"/>
              <a:t> </a:t>
            </a:r>
            <a:r>
              <a:rPr lang="en" sz="2400" b="1"/>
              <a:t>size</a:t>
            </a:r>
            <a:r>
              <a:rPr lang="en"/>
              <a:t> and </a:t>
            </a:r>
            <a:r>
              <a:rPr lang="en" sz="2400" b="1"/>
              <a:t>type</a:t>
            </a:r>
            <a:r>
              <a:rPr lang="en"/>
              <a:t> of wetland are the major independent variables in wetlands total cost.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a given type of wetland, the cost of restoring the wetland hydrology and ecosystems and nuisance costs all related to the size of wetland.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For a given size of wetland, different types wetlands have different calculation models for total  costs.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Badgerwood Farms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43200" y="1201325"/>
            <a:ext cx="7891200" cy="3330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it?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CAFO in Bayfield County Wisconsin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26,000 pigs contained in three barns</a:t>
            </a:r>
          </a:p>
          <a:p>
            <a: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7,500 sows, 18,750 pigs, and 100 boars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Hogs would be inside 365 days a year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Concerns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Would introduce 6.5 million gallons of pig waste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Lies within Fish Creek watershed</a:t>
            </a:r>
          </a:p>
          <a:p>
            <a:pPr marL="914400" lvl="1" indent="-342900" rtl="0">
              <a:spcBef>
                <a:spcPts val="0"/>
              </a:spcBef>
              <a:buSzPts val="1800"/>
              <a:buChar char="○"/>
            </a:pPr>
            <a:r>
              <a:rPr lang="en" sz="1800"/>
              <a:t>Is 8 miles upstream of Lake Superior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Different types wetland regions 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02" y="1144125"/>
            <a:ext cx="5447026" cy="4124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The costs through different regions </a:t>
            </a:r>
          </a:p>
        </p:txBody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95" name="Shape 195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69" y="1144125"/>
            <a:ext cx="4806871" cy="399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First year costs and Annualized costs 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year costs —— $ 1135  per acre 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Include Wetland design, Land rent, Constructing basin, Wetland plants, Seeding buffer, Control structure, etc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Annualized costs —— $ 800 per acre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 Include Wetland management, Control structure replacement, Land rent,  flora and fauna management, etc 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The total costs 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The  total buffer strip area of </a:t>
            </a:r>
            <a:r>
              <a:rPr lang="en" b="1"/>
              <a:t>387,692 m^2</a:t>
            </a:r>
            <a:r>
              <a:rPr lang="en"/>
              <a:t> or </a:t>
            </a:r>
            <a:r>
              <a:rPr lang="en" b="1"/>
              <a:t>95.8 acres</a:t>
            </a:r>
            <a:r>
              <a:rPr lang="en"/>
              <a:t> to uptake the exceed nutrients. 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First year wetland cost —— $ 108,733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en"/>
              <a:t>Annualized wetland cost —— $76,640 per year.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Conclusion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Great variability in most aspects of the project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Pig waste, nutrient uptake, retention, soil type, weather, farmers, government subsidies etc.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numbers that were used in the calculations of waste held in barn facilities. Other studies support numbers in the upper range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Recommendation: 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Buffer strips could be used retain some nutrients, however at the scale proposed they would not be practical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Scale back the scope of the facility</a:t>
            </a:r>
          </a:p>
          <a:p>
            <a:pPr marL="914400" lvl="1" indent="-317500" rtl="0">
              <a:spcBef>
                <a:spcPts val="0"/>
              </a:spcBef>
              <a:buSzPts val="1400"/>
              <a:buChar char="○"/>
            </a:pPr>
            <a:r>
              <a:rPr lang="en"/>
              <a:t>Possibly reconsider the location of the facility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Badgerwood Farm’s Proposal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Potential Concerns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Evaluate Pig Fecal Matter and Storage Plan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Contingency Plan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Potential Effects on Water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Nutrient Retention Using Wetlands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Economic Cost </a:t>
            </a:r>
          </a:p>
          <a:p>
            <a:pPr marL="457200" lvl="0" indent="-342900" rtl="0">
              <a:spcBef>
                <a:spcPts val="0"/>
              </a:spcBef>
              <a:buSzPts val="1800"/>
              <a:buChar char="●"/>
            </a:pPr>
            <a:r>
              <a:rPr lang="en"/>
              <a:t>Conclusion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Fish Creek Watershed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27" y="1144128"/>
            <a:ext cx="5166973" cy="378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Wetland Map given by Engineering Report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79" y="1032875"/>
            <a:ext cx="5440525" cy="411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Current Wetlands 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37" y="1144125"/>
            <a:ext cx="6231175" cy="40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Wetlands with Restoration Potential 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308" y="1144128"/>
            <a:ext cx="5849092" cy="390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Pig Waste 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Collected in bins below each barn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Meant to contain 180 days of waste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Reinforced concrete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Not affected by stormwater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Used to be spread on fields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Uses injection method</a:t>
            </a:r>
          </a:p>
          <a:p>
            <a:pPr marL="914400" lvl="1" indent="-342900" rtl="0">
              <a:spcBef>
                <a:spcPts val="0"/>
              </a:spcBef>
              <a:buSzPts val="1800"/>
              <a:buChar char="○"/>
            </a:pPr>
            <a:r>
              <a:rPr lang="en" sz="1800"/>
              <a:t>Inject 10 inches into the ground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"/>
              <a:t>Composition of Pig Waste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224625" y="1408174"/>
            <a:ext cx="8368200" cy="3078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Percent by Mass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Nitrogen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0.184+/-0.062%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Phosphorus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0.089+/-0.066%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Total per year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Nitrogen</a:t>
            </a:r>
          </a:p>
          <a:p>
            <a: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45,328.4+/-15,273 kg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Phosphorus </a:t>
            </a:r>
          </a:p>
          <a:p>
            <a:pPr marL="1371600" lvl="2" indent="-317500" rtl="0">
              <a:spcBef>
                <a:spcPts val="0"/>
              </a:spcBef>
              <a:buSzPts val="1400"/>
              <a:buChar char="■"/>
            </a:pPr>
            <a:r>
              <a:rPr lang="en"/>
              <a:t>21.925+/-16259.1 kg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450" y="1073025"/>
            <a:ext cx="5369849" cy="316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758</Words>
  <Application>Microsoft Office PowerPoint</Application>
  <PresentationFormat>On-screen Show (16:9)</PresentationFormat>
  <Paragraphs>138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Roboto Slab</vt:lpstr>
      <vt:lpstr>Arial</vt:lpstr>
      <vt:lpstr>Roboto</vt:lpstr>
      <vt:lpstr>Marina</vt:lpstr>
      <vt:lpstr>Badgerwood Farms</vt:lpstr>
      <vt:lpstr>Badgerwood Farms</vt:lpstr>
      <vt:lpstr>Outline</vt:lpstr>
      <vt:lpstr>Fish Creek Watershed</vt:lpstr>
      <vt:lpstr>Wetland Map given by Engineering Report</vt:lpstr>
      <vt:lpstr>Current Wetlands </vt:lpstr>
      <vt:lpstr>Wetlands with Restoration Potential </vt:lpstr>
      <vt:lpstr>Pig Waste </vt:lpstr>
      <vt:lpstr>Composition of Pig Waste</vt:lpstr>
      <vt:lpstr>Contingency Plan </vt:lpstr>
      <vt:lpstr>Available Nutrients</vt:lpstr>
      <vt:lpstr>Manure Use</vt:lpstr>
      <vt:lpstr>Manure Injection</vt:lpstr>
      <vt:lpstr>Increased Nutrient Load</vt:lpstr>
      <vt:lpstr>Many Unknowns</vt:lpstr>
      <vt:lpstr>Riparian Buffer Strips</vt:lpstr>
      <vt:lpstr>Buffer Space Needed</vt:lpstr>
      <vt:lpstr>Economic Cost of wetland establishment  </vt:lpstr>
      <vt:lpstr>Major variables in Wetland Costs </vt:lpstr>
      <vt:lpstr>Different types wetland regions </vt:lpstr>
      <vt:lpstr>The costs through different regions </vt:lpstr>
      <vt:lpstr>First year costs and Annualized costs </vt:lpstr>
      <vt:lpstr>The total costs </vt:lpstr>
      <vt:lpstr>Conclusion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Badgerwood Farms</dc:title>
  <cp:lastModifiedBy>Valerie J Brady</cp:lastModifiedBy>
  <cp:revision>1</cp:revision>
  <cp:lastPrinted>2017-12-08T18:30:43Z</cp:lastPrinted>
  <dcterms:modified xsi:type="dcterms:W3CDTF">2017-12-08T18:31:45Z</dcterms:modified>
</cp:coreProperties>
</file>